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Dosis"/>
      <p:regular r:id="rId48"/>
      <p:bold r:id="rId49"/>
    </p:embeddedFont>
    <p:embeddedFont>
      <p:font typeface="Montserrat"/>
      <p:regular r:id="rId50"/>
      <p:bold r:id="rId51"/>
      <p:italic r:id="rId52"/>
      <p:boldItalic r:id="rId53"/>
    </p:embeddedFont>
    <p:embeddedFont>
      <p:font typeface="Montserrat Medium"/>
      <p:regular r:id="rId54"/>
      <p:bold r:id="rId55"/>
      <p:italic r:id="rId56"/>
      <p:boldItalic r:id="rId57"/>
    </p:embeddedFont>
    <p:embeddedFont>
      <p:font typeface="Montserrat Light"/>
      <p:regular r:id="rId58"/>
      <p:bold r:id="rId59"/>
      <p:italic r:id="rId60"/>
      <p:boldItalic r:id="rId61"/>
    </p:embeddedFont>
    <p:embeddedFont>
      <p:font typeface="Montserrat ExtraBold"/>
      <p:bold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0323D7-0810-4B8A-ADE5-165DB20AA764}">
  <a:tblStyle styleId="{160323D7-0810-4B8A-ADE5-165DB20AA7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Dosis-regular.fntdata"/><Relationship Id="rId47" Type="http://schemas.openxmlformats.org/officeDocument/2006/relationships/slide" Target="slides/slide40.xml"/><Relationship Id="rId49" Type="http://schemas.openxmlformats.org/officeDocument/2006/relationships/font" Target="fonts/Dosi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MontserratExtraBold-bold.fntdata"/><Relationship Id="rId61" Type="http://schemas.openxmlformats.org/officeDocument/2006/relationships/font" Target="fonts/MontserratLight-boldItalic.fntdata"/><Relationship Id="rId20" Type="http://schemas.openxmlformats.org/officeDocument/2006/relationships/slide" Target="slides/slide13.xml"/><Relationship Id="rId63" Type="http://schemas.openxmlformats.org/officeDocument/2006/relationships/font" Target="fonts/MontserratExtraBold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MontserratLight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4.xml"/><Relationship Id="rId55" Type="http://schemas.openxmlformats.org/officeDocument/2006/relationships/font" Target="fonts/MontserratMedium-bold.fntdata"/><Relationship Id="rId10" Type="http://schemas.openxmlformats.org/officeDocument/2006/relationships/slide" Target="slides/slide3.xml"/><Relationship Id="rId54" Type="http://schemas.openxmlformats.org/officeDocument/2006/relationships/font" Target="fonts/MontserratMedium-regular.fntdata"/><Relationship Id="rId13" Type="http://schemas.openxmlformats.org/officeDocument/2006/relationships/slide" Target="slides/slide6.xml"/><Relationship Id="rId57" Type="http://schemas.openxmlformats.org/officeDocument/2006/relationships/font" Target="fonts/MontserratMedium-boldItalic.fntdata"/><Relationship Id="rId12" Type="http://schemas.openxmlformats.org/officeDocument/2006/relationships/slide" Target="slides/slide5.xml"/><Relationship Id="rId56" Type="http://schemas.openxmlformats.org/officeDocument/2006/relationships/font" Target="fonts/MontserratMedium-italic.fntdata"/><Relationship Id="rId15" Type="http://schemas.openxmlformats.org/officeDocument/2006/relationships/slide" Target="slides/slide8.xml"/><Relationship Id="rId59" Type="http://schemas.openxmlformats.org/officeDocument/2006/relationships/font" Target="fonts/MontserratLight-bold.fntdata"/><Relationship Id="rId14" Type="http://schemas.openxmlformats.org/officeDocument/2006/relationships/slide" Target="slides/slide7.xml"/><Relationship Id="rId58" Type="http://schemas.openxmlformats.org/officeDocument/2006/relationships/font" Target="fonts/MontserratLight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296cd1d9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b296cd1d9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b296cd1d9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b296cd1d9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296cd1d9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296cd1d9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2c53b0b9b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b2c53b0b9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296cd1d9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296cd1d9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0d59fdb51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0d59fdb5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b2c53b0b9b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b2c53b0b9b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296cd1d9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296cd1d9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2c53b0b9b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2c53b0b9b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296cd1d9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b296cd1d9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d7171f3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d7171f3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296cd1d9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b296cd1d9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296cd1d9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b296cd1d9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c0d59fdb51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c0d59fdb51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296cd1d9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296cd1d9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296cd1d9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b296cd1d9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296cd1d9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b296cd1d9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b296cd1d9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b296cd1d9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c0d59fdb51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c0d59fdb51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296cd1d9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296cd1d9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b296cd1d99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b296cd1d9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6885624a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6885624a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c0d59fdb51_2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c0d59fdb51_2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0d59fdb51_2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0d59fdb51_2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b296cd1d9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b296cd1d9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b296cd1d9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b296cd1d9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b296cd1d99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b296cd1d99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296cd1d99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b296cd1d99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b296cd1d99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b296cd1d9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b296cd1d99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b296cd1d99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6885624a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6885624a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c6885624a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c6885624a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d7171f36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d7171f36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c6885624a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c6885624a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296cd1d9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296cd1d9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d7171f363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d7171f363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7158d73f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7158d73f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296cd1d9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296cd1d9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296cd1d9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296cd1d9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Relationship Id="rId4" Type="http://schemas.openxmlformats.org/officeDocument/2006/relationships/hyperlink" Target="https://www.erickson.it/it/come-i-bambini" TargetMode="External"/><Relationship Id="rId5" Type="http://schemas.openxmlformats.org/officeDocument/2006/relationships/hyperlink" Target="https://www.ideo.com/post/design-thinking-for-educators" TargetMode="External"/><Relationship Id="rId6" Type="http://schemas.openxmlformats.org/officeDocument/2006/relationships/hyperlink" Target="https://www.riconnessioni.it/webinar/valutare-ai-tempi-della-didattica-ibrida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www.lattecreative.com/" TargetMode="Externa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" type="blank">
  <p:cSld name="BLANK">
    <p:bg>
      <p:bgPr>
        <a:solidFill>
          <a:srgbClr val="80E4BB">
            <a:alpha val="57920"/>
          </a:srgbClr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51" name="Google Shape;51;p12"/>
          <p:cNvSpPr/>
          <p:nvPr/>
        </p:nvSpPr>
        <p:spPr>
          <a:xfrm>
            <a:off x="534750" y="579150"/>
            <a:ext cx="8074500" cy="39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2"/>
          <p:cNvSpPr txBox="1"/>
          <p:nvPr>
            <p:ph type="title"/>
          </p:nvPr>
        </p:nvSpPr>
        <p:spPr>
          <a:xfrm>
            <a:off x="913500" y="1189225"/>
            <a:ext cx="7317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4" name="Google Shape;5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772" y="-18932"/>
            <a:ext cx="671550" cy="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ola">
  <p:cSld name="BLANK_1">
    <p:bg>
      <p:bgPr>
        <a:solidFill>
          <a:srgbClr val="8B82FF">
            <a:alpha val="57920"/>
          </a:srgbClr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534750" y="579150"/>
            <a:ext cx="8074500" cy="39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58" name="Google Shape;58;p13"/>
          <p:cNvSpPr txBox="1"/>
          <p:nvPr>
            <p:ph type="title"/>
          </p:nvPr>
        </p:nvSpPr>
        <p:spPr>
          <a:xfrm>
            <a:off x="913500" y="1189225"/>
            <a:ext cx="7317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772" y="-18932"/>
            <a:ext cx="671550" cy="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sso">
  <p:cSld name="BLANK_1_1">
    <p:bg>
      <p:bgPr>
        <a:solidFill>
          <a:srgbClr val="FF5659">
            <a:alpha val="57920"/>
          </a:srgbClr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534750" y="579150"/>
            <a:ext cx="8074500" cy="39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913500" y="1189225"/>
            <a:ext cx="7317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772" y="-18932"/>
            <a:ext cx="671550" cy="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sso 1">
  <p:cSld name="BLANK_1_1_1">
    <p:bg>
      <p:bgPr>
        <a:solidFill>
          <a:srgbClr val="FEA622">
            <a:alpha val="57920"/>
          </a:srgbClr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534750" y="579150"/>
            <a:ext cx="8074500" cy="39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913500" y="1189225"/>
            <a:ext cx="7317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2" name="Google Shape;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772" y="-18932"/>
            <a:ext cx="671550" cy="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ccuino aperto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386725" y="587700"/>
            <a:ext cx="29382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2" type="title"/>
          </p:nvPr>
        </p:nvSpPr>
        <p:spPr>
          <a:xfrm>
            <a:off x="4710700" y="671450"/>
            <a:ext cx="29382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5347" y="-7"/>
            <a:ext cx="671550" cy="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 1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625" y="-8775"/>
            <a:ext cx="2527374" cy="12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cenza Creative Commons">
  <p:cSld name="CUSTOM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625" y="-8775"/>
            <a:ext cx="2527374" cy="12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/>
          <p:nvPr/>
        </p:nvSpPr>
        <p:spPr>
          <a:xfrm>
            <a:off x="2123400" y="1867137"/>
            <a:ext cx="4897200" cy="133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2123400" y="2053975"/>
            <a:ext cx="48972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80E4BB"/>
                </a:solidFill>
                <a:latin typeface="Dosis"/>
                <a:ea typeface="Dosis"/>
                <a:cs typeface="Dosis"/>
                <a:sym typeface="Dosis"/>
              </a:rPr>
              <a:t>Designed with        by Riconnessioni</a:t>
            </a:r>
            <a:endParaRPr b="1" sz="2400">
              <a:solidFill>
                <a:srgbClr val="80E4BB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80E4BB"/>
                </a:solidFill>
                <a:latin typeface="Dosis"/>
                <a:ea typeface="Dosis"/>
                <a:cs typeface="Dosis"/>
                <a:sym typeface="Dosis"/>
              </a:rPr>
              <a:t>Quest'opera è stata rilasciata con licenza </a:t>
            </a:r>
            <a:r>
              <a:rPr b="1" lang="it" sz="24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CC BY-NC-SA 3.0</a:t>
            </a:r>
            <a:endParaRPr b="1" sz="2400">
              <a:solidFill>
                <a:srgbClr val="80E4BB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80E4BB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723" y="2055893"/>
            <a:ext cx="281175" cy="2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 1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534750" y="579150"/>
            <a:ext cx="8074500" cy="39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type="title"/>
          </p:nvPr>
        </p:nvSpPr>
        <p:spPr>
          <a:xfrm>
            <a:off x="913500" y="834750"/>
            <a:ext cx="7317000" cy="3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775" y="0"/>
            <a:ext cx="587226" cy="58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citura istituzionale">
  <p:cSld name="CUSTOM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/>
          <p:nvPr/>
        </p:nvSpPr>
        <p:spPr>
          <a:xfrm>
            <a:off x="534750" y="579150"/>
            <a:ext cx="8074500" cy="39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 txBox="1"/>
          <p:nvPr>
            <p:ph type="title"/>
          </p:nvPr>
        </p:nvSpPr>
        <p:spPr>
          <a:xfrm>
            <a:off x="913500" y="834750"/>
            <a:ext cx="7317000" cy="3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775" y="0"/>
            <a:ext cx="587226" cy="58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 rotWithShape="1">
          <a:blip r:embed="rId4">
            <a:alphaModFix/>
          </a:blip>
          <a:srcRect b="4579" l="806" r="797" t="5629"/>
          <a:stretch/>
        </p:blipFill>
        <p:spPr>
          <a:xfrm>
            <a:off x="771725" y="620875"/>
            <a:ext cx="7600550" cy="390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usura testo">
  <p:cSld name="CUSTOM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534750" y="579150"/>
            <a:ext cx="8074500" cy="39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775" y="0"/>
            <a:ext cx="587226" cy="5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596400" y="643700"/>
            <a:ext cx="7951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Il taccuino che hai tra le mani (o meglio sullo schermo) è il risultato di un processo di progettazione che ha previsto tutte le 5 fasi. Le principali </a:t>
            </a:r>
            <a:r>
              <a:rPr b="1" lang="it" sz="1800">
                <a:solidFill>
                  <a:srgbClr val="80E4BB"/>
                </a:solidFill>
                <a:latin typeface="Dosis"/>
                <a:ea typeface="Dosis"/>
                <a:cs typeface="Dosis"/>
                <a:sym typeface="Dosis"/>
              </a:rPr>
              <a:t>fonti d’ispirazione per il design di questo taccuino</a:t>
            </a: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 sono state:</a:t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Font typeface="Dosis"/>
              <a:buChar char="●"/>
            </a:pPr>
            <a:r>
              <a:rPr lang="it" sz="1800" u="sng">
                <a:solidFill>
                  <a:schemeClr val="accent5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Come i bambini: Immagina, crea, gioca e condividere</a:t>
            </a: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 di Mitchel Resnick - Erickson</a:t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Font typeface="Dosis"/>
              <a:buChar char="●"/>
            </a:pPr>
            <a:r>
              <a:rPr lang="it" sz="1800" u="sng">
                <a:solidFill>
                  <a:schemeClr val="accent5"/>
                </a:solidFill>
                <a:latin typeface="Dosis"/>
                <a:ea typeface="Dosis"/>
                <a:cs typeface="Dosis"/>
                <a:sym typeface="Dosi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 Thinking for Educators Toolkit</a:t>
            </a: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 © 2012 IDEO</a:t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Font typeface="Dosis"/>
              <a:buChar char="●"/>
            </a:pPr>
            <a:r>
              <a:rPr lang="it" sz="1800" u="sng">
                <a:solidFill>
                  <a:schemeClr val="accent5"/>
                </a:solidFill>
                <a:latin typeface="Dosis"/>
                <a:ea typeface="Dosis"/>
                <a:cs typeface="Dosis"/>
                <a:sym typeface="Dosi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Valutare ai tempi della didattica ibrida</a:t>
            </a: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 - Webinar Riconnessioni</a:t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Ci farebbe piacere ricevere tuoi feedback riguardo il taccuino, per poter migliorarne fruizione e utilizzo.</a:t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Per qualsiasi feedback e suggerimento puoi scrivere a: </a:t>
            </a:r>
            <a:r>
              <a:rPr b="1" lang="it" sz="1800">
                <a:solidFill>
                  <a:srgbClr val="80E4BB"/>
                </a:solidFill>
                <a:latin typeface="Dosis"/>
                <a:ea typeface="Dosis"/>
                <a:cs typeface="Dosis"/>
                <a:sym typeface="Dosis"/>
              </a:rPr>
              <a:t>riconnessioni@fondazionescuola.it </a:t>
            </a:r>
            <a:endParaRPr b="1" sz="1800">
              <a:solidFill>
                <a:srgbClr val="80E4BB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0E4BB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0E4BB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crizione copertina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534750" y="579150"/>
            <a:ext cx="8074500" cy="39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>
              <a:buNone/>
              <a:defRPr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6775" y="0"/>
            <a:ext cx="587226" cy="58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837600" y="1027350"/>
            <a:ext cx="7468800" cy="30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Questo documento presenta due funzioni:</a:t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1D1B33"/>
              </a:buClr>
              <a:buSzPts val="1800"/>
              <a:buFont typeface="Dosis"/>
              <a:buAutoNum type="arabicPeriod"/>
            </a:pP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il taccuino è come un manuale, </a:t>
            </a:r>
            <a:r>
              <a:rPr b="1"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suggerisce strumenti e attività utili</a:t>
            </a: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 per guidarti nella progettazione</a:t>
            </a:r>
            <a:endParaRPr sz="18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Font typeface="Dosis"/>
              <a:buAutoNum type="arabicPeriod"/>
            </a:pP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il taccuino è come un foglio bianco dove</a:t>
            </a:r>
            <a:r>
              <a:rPr b="1"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 tenere traccia</a:t>
            </a: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b="1"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di tutte le fasi del processo di design</a:t>
            </a: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, di progettazione dell’attività didattica.</a:t>
            </a:r>
            <a:endParaRPr b="1" sz="1800" strike="sngStrike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In questo documento puoi appuntare le </a:t>
            </a:r>
            <a:r>
              <a:rPr b="1"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scoperte che vorresti includere nell’attività didattica perché utili e puoi documentare la progettazione e la sperimentazione </a:t>
            </a: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dell’attività per valorizzare l’esperienza ed essere di reciproco stimolo per i colleghi.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5" name="Google Shape;115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2" name="Google Shape;142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3" name="Google Shape;143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7" name="Google Shape;1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1">
  <p:cSld name="TITLE_2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56" name="Google Shape;15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1117" y="306769"/>
            <a:ext cx="903548" cy="6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capitoli">
  <p:cSld name="CUSTOM_8">
    <p:bg>
      <p:bgPr>
        <a:solidFill>
          <a:srgbClr val="23293C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idx="12" type="sldNum"/>
          </p:nvPr>
        </p:nvSpPr>
        <p:spPr>
          <a:xfrm>
            <a:off x="468904" y="3643082"/>
            <a:ext cx="7378800" cy="10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>
            <a:lvl1pPr lvl="0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l">
              <a:buNone/>
              <a:defRPr sz="6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titolo</a:t>
            </a:r>
            <a:endParaRPr/>
          </a:p>
        </p:txBody>
      </p:sp>
      <p:sp>
        <p:nvSpPr>
          <p:cNvPr id="159" name="Google Shape;159;p36"/>
          <p:cNvSpPr txBox="1"/>
          <p:nvPr>
            <p:ph idx="2" type="sldNum"/>
          </p:nvPr>
        </p:nvSpPr>
        <p:spPr>
          <a:xfrm>
            <a:off x="7610885" y="577649"/>
            <a:ext cx="1283700" cy="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>
            <a:lvl1pPr lvl="0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buNone/>
              <a:defRPr i="1" sz="4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00</a:t>
            </a:r>
            <a:r>
              <a:rPr lang="it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o 3">
  <p:cSld name="TITLE_2_1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>
            <a:hlinkClick r:id="rId2"/>
          </p:cNvPr>
          <p:cNvSpPr txBox="1"/>
          <p:nvPr/>
        </p:nvSpPr>
        <p:spPr>
          <a:xfrm>
            <a:off x="6941909" y="4701171"/>
            <a:ext cx="17199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600">
                <a:solidFill>
                  <a:srgbClr val="1D212E"/>
                </a:solidFill>
                <a:latin typeface="Montserrat"/>
                <a:ea typeface="Montserrat"/>
                <a:cs typeface="Montserrat"/>
                <a:sym typeface="Montserrat"/>
              </a:rPr>
              <a:t>LATTECREATIVE.COM</a:t>
            </a:r>
            <a:endParaRPr b="1" sz="600">
              <a:solidFill>
                <a:srgbClr val="1D21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7"/>
          <p:cNvSpPr/>
          <p:nvPr/>
        </p:nvSpPr>
        <p:spPr>
          <a:xfrm>
            <a:off x="0" y="186500"/>
            <a:ext cx="394200" cy="248100"/>
          </a:xfrm>
          <a:prstGeom prst="rect">
            <a:avLst/>
          </a:prstGeom>
          <a:solidFill>
            <a:srgbClr val="95EB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5EBFE"/>
              </a:solidFill>
            </a:endParaRPr>
          </a:p>
        </p:txBody>
      </p:sp>
      <p:sp>
        <p:nvSpPr>
          <p:cNvPr id="163" name="Google Shape;163;p37"/>
          <p:cNvSpPr/>
          <p:nvPr/>
        </p:nvSpPr>
        <p:spPr>
          <a:xfrm>
            <a:off x="264150" y="186500"/>
            <a:ext cx="248100" cy="248100"/>
          </a:xfrm>
          <a:prstGeom prst="ellipse">
            <a:avLst/>
          </a:prstGeom>
          <a:solidFill>
            <a:srgbClr val="95EB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7"/>
          <p:cNvSpPr txBox="1"/>
          <p:nvPr>
            <p:ph type="title"/>
          </p:nvPr>
        </p:nvSpPr>
        <p:spPr>
          <a:xfrm>
            <a:off x="481925" y="163750"/>
            <a:ext cx="34683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idx="2" type="title"/>
          </p:nvPr>
        </p:nvSpPr>
        <p:spPr>
          <a:xfrm>
            <a:off x="481925" y="4690607"/>
            <a:ext cx="34683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i="1" sz="700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2" type="sldNum"/>
          </p:nvPr>
        </p:nvSpPr>
        <p:spPr>
          <a:xfrm>
            <a:off x="150750" y="183200"/>
            <a:ext cx="394200" cy="2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>
            <a:lvl1pPr lvl="0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ctr">
              <a:buNone/>
              <a:defRPr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01.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7"/>
          <p:cNvSpPr txBox="1"/>
          <p:nvPr>
            <p:ph idx="3" type="sldNum"/>
          </p:nvPr>
        </p:nvSpPr>
        <p:spPr>
          <a:xfrm>
            <a:off x="216411" y="4688978"/>
            <a:ext cx="328800" cy="2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>
            <a:lvl1pPr lvl="0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b="1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8" name="Google Shape;168;p37"/>
          <p:cNvSpPr txBox="1"/>
          <p:nvPr>
            <p:ph idx="4" type="sldNum"/>
          </p:nvPr>
        </p:nvSpPr>
        <p:spPr>
          <a:xfrm>
            <a:off x="453972" y="606250"/>
            <a:ext cx="41103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>
            <a:lvl1pPr lvl="0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buNone/>
              <a:defRPr b="1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Inserire titolo</a:t>
            </a:r>
            <a:endParaRPr/>
          </a:p>
        </p:txBody>
      </p:sp>
      <p:sp>
        <p:nvSpPr>
          <p:cNvPr id="169" name="Google Shape;169;p37"/>
          <p:cNvSpPr txBox="1"/>
          <p:nvPr>
            <p:ph idx="5" type="sldNum"/>
          </p:nvPr>
        </p:nvSpPr>
        <p:spPr>
          <a:xfrm>
            <a:off x="453972" y="958227"/>
            <a:ext cx="41103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buNone/>
              <a:defRPr b="1" sz="1400">
                <a:solidFill>
                  <a:srgbClr val="0094B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Inserire sottotitolo</a:t>
            </a:r>
            <a:endParaRPr/>
          </a:p>
        </p:txBody>
      </p:sp>
      <p:sp>
        <p:nvSpPr>
          <p:cNvPr id="170" name="Google Shape;170;p37"/>
          <p:cNvSpPr txBox="1"/>
          <p:nvPr>
            <p:ph idx="6" type="sldNum"/>
          </p:nvPr>
        </p:nvSpPr>
        <p:spPr>
          <a:xfrm>
            <a:off x="461550" y="1337475"/>
            <a:ext cx="4110300" cy="31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l">
              <a:lnSpc>
                <a:spcPct val="115000"/>
              </a:lnSpc>
              <a:spcAft>
                <a:spcPts val="0"/>
              </a:spcAft>
              <a:buNone/>
              <a:defRPr sz="1100">
                <a:solidFill>
                  <a:srgbClr val="2329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Lorem ipsum dolor sit amet, consectetuer adipiscing elit. Aenean commodo ligula eget dolor. Aenean massa. Cum sociis natoque penatibus et magnis dis parturient montes, nascetur ridiculus mus. </a:t>
            </a:r>
            <a:r>
              <a:rPr b="1" lang="it">
                <a:latin typeface="Montserrat"/>
                <a:ea typeface="Montserrat"/>
                <a:cs typeface="Montserrat"/>
                <a:sym typeface="Montserrat"/>
              </a:rPr>
              <a:t>Donec quam felis</a:t>
            </a:r>
            <a:r>
              <a:rPr lang="it"/>
              <a:t>, nec pellentesque eu, pretium quis, sem.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TA: Grazie">
  <p:cSld name="CUSTOM_7">
    <p:bg>
      <p:bgPr>
        <a:solidFill>
          <a:srgbClr val="23293C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/>
        </p:nvSpPr>
        <p:spPr>
          <a:xfrm>
            <a:off x="498400" y="3888000"/>
            <a:ext cx="39000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Grazie.</a:t>
            </a:r>
            <a:endParaRPr sz="68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3" name="Google Shape;173;p38"/>
          <p:cNvSpPr txBox="1"/>
          <p:nvPr/>
        </p:nvSpPr>
        <p:spPr>
          <a:xfrm>
            <a:off x="4487400" y="3923400"/>
            <a:ext cx="39690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RISERVATEZZA </a:t>
            </a:r>
            <a:endParaRPr b="1" i="1"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 la presente nota si dichiara che il cliente non diffonderà in alcun modo e non riutilizzerà per propri fini e senza previo accordo con Latte Creative le proposte creative descritte nella presente offerta. Inoltre, il cliente si impegna a non realizzare nessuna di tali soluzioni al di fuori della collaborazione con Latte Creative e/o affidandone l’implementazione a fornitori esterni previa discussione con Latte Creative.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8"/>
          <p:cNvSpPr txBox="1"/>
          <p:nvPr>
            <p:ph idx="12" type="sldNum"/>
          </p:nvPr>
        </p:nvSpPr>
        <p:spPr>
          <a:xfrm>
            <a:off x="4492710" y="3186765"/>
            <a:ext cx="3491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>
            <a:lvl1pPr lvl="0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40000"/>
              </a:lnSpc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Roma, Torino, Bruxelles, Buenos Aires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95EBFE"/>
                </a:solidFill>
              </a:rPr>
              <a:t>hello@lattecreative.com</a:t>
            </a:r>
            <a:endParaRPr>
              <a:solidFill>
                <a:srgbClr val="95EBF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8772" y="-18932"/>
            <a:ext cx="671550" cy="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2800"/>
              <a:buFont typeface="Dosis"/>
              <a:buNone/>
              <a:defRPr sz="2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Font typeface="Dosis"/>
              <a:buChar char="●"/>
              <a:defRPr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Dosis"/>
              <a:buChar char="○"/>
              <a:defRPr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Dosis"/>
              <a:buChar char="■"/>
              <a:defRPr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Dosis"/>
              <a:buChar char="●"/>
              <a:defRPr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Dosis"/>
              <a:buChar char="○"/>
              <a:defRPr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Dosis"/>
              <a:buChar char="■"/>
              <a:defRPr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Dosis"/>
              <a:buChar char="●"/>
              <a:defRPr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B33"/>
              </a:buClr>
              <a:buSzPts val="1400"/>
              <a:buFont typeface="Dosis"/>
              <a:buChar char="○"/>
              <a:defRPr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D1B33"/>
              </a:buClr>
              <a:buSzPts val="1400"/>
              <a:buFont typeface="Dosis"/>
              <a:buChar char="■"/>
              <a:defRPr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lattecreative.com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9"/>
          <p:cNvSpPr/>
          <p:nvPr/>
        </p:nvSpPr>
        <p:spPr>
          <a:xfrm>
            <a:off x="2123400" y="1905000"/>
            <a:ext cx="4897200" cy="133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9"/>
          <p:cNvSpPr txBox="1"/>
          <p:nvPr>
            <p:ph type="title"/>
          </p:nvPr>
        </p:nvSpPr>
        <p:spPr>
          <a:xfrm>
            <a:off x="2123400" y="1779300"/>
            <a:ext cx="489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/>
              <a:t>TACCUINO</a:t>
            </a:r>
            <a:endParaRPr b="1" sz="3500"/>
          </a:p>
        </p:txBody>
      </p:sp>
      <p:sp>
        <p:nvSpPr>
          <p:cNvPr id="181" name="Google Shape;181;p39"/>
          <p:cNvSpPr txBox="1"/>
          <p:nvPr>
            <p:ph idx="4294967295" type="subTitle"/>
          </p:nvPr>
        </p:nvSpPr>
        <p:spPr>
          <a:xfrm>
            <a:off x="2238600" y="2200975"/>
            <a:ext cx="47820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000"/>
              <a:t>DELLE MIE PROGETTAZIONI DIDATTICHE</a:t>
            </a:r>
            <a:endParaRPr sz="3000"/>
          </a:p>
        </p:txBody>
      </p:sp>
      <p:sp>
        <p:nvSpPr>
          <p:cNvPr id="182" name="Google Shape;182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sz="13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>
            <p:ph type="title"/>
          </p:nvPr>
        </p:nvSpPr>
        <p:spPr>
          <a:xfrm>
            <a:off x="913500" y="1560925"/>
            <a:ext cx="73170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268" name="Google Shape;268;p48"/>
          <p:cNvSpPr txBox="1"/>
          <p:nvPr>
            <p:ph idx="2" type="title"/>
          </p:nvPr>
        </p:nvSpPr>
        <p:spPr>
          <a:xfrm>
            <a:off x="527975" y="557875"/>
            <a:ext cx="852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Abbozzo gli obiettivi finali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"/>
              <a:t>Che cosa vorrei cambiare nella mia didattica?</a:t>
            </a:r>
            <a:endParaRPr b="0"/>
          </a:p>
        </p:txBody>
      </p:sp>
      <p:sp>
        <p:nvSpPr>
          <p:cNvPr id="269" name="Google Shape;26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70" name="Google Shape;270;p48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trovare la sfida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>
            <p:ph type="title"/>
          </p:nvPr>
        </p:nvSpPr>
        <p:spPr>
          <a:xfrm>
            <a:off x="930275" y="2057475"/>
            <a:ext cx="7317000" cy="23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276" name="Google Shape;276;p49"/>
          <p:cNvSpPr txBox="1"/>
          <p:nvPr>
            <p:ph idx="2" type="title"/>
          </p:nvPr>
        </p:nvSpPr>
        <p:spPr>
          <a:xfrm>
            <a:off x="545375" y="554775"/>
            <a:ext cx="8086800" cy="14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segnali del successo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"/>
              <a:t>Quali segnali, quali comportamenti o quali misure  mi faranno capire se le mie idee funzionano?</a:t>
            </a:r>
            <a:endParaRPr b="0"/>
          </a:p>
        </p:txBody>
      </p:sp>
      <p:sp>
        <p:nvSpPr>
          <p:cNvPr id="277" name="Google Shape;27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78" name="Google Shape;278;p49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trovare la sfida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/>
          <p:nvPr>
            <p:ph type="title"/>
          </p:nvPr>
        </p:nvSpPr>
        <p:spPr>
          <a:xfrm>
            <a:off x="913500" y="1189225"/>
            <a:ext cx="7317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Scrivi qui una breve sintesi che chiarisca la sfida che voglio affrontare come se la volessi far leggere a un collega che progetterà con me. </a:t>
            </a:r>
            <a:endParaRPr/>
          </a:p>
        </p:txBody>
      </p:sp>
      <p:sp>
        <p:nvSpPr>
          <p:cNvPr id="284" name="Google Shape;284;p50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mia sfida in sintesi!</a:t>
            </a:r>
            <a:endParaRPr/>
          </a:p>
        </p:txBody>
      </p:sp>
      <p:sp>
        <p:nvSpPr>
          <p:cNvPr id="285" name="Google Shape;28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86" name="Google Shape;286;p50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trovare la sfida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highlight>
                  <a:schemeClr val="lt1"/>
                </a:highlight>
              </a:rPr>
              <a:t>La meta da raggiungere è l’attività didattica! </a:t>
            </a:r>
            <a:endParaRPr b="1">
              <a:highlight>
                <a:schemeClr val="lt1"/>
              </a:highlight>
            </a:endParaRPr>
          </a:p>
        </p:txBody>
      </p:sp>
      <p:sp>
        <p:nvSpPr>
          <p:cNvPr id="292" name="Google Shape;292;p51"/>
          <p:cNvSpPr txBox="1"/>
          <p:nvPr>
            <p:ph idx="1" type="body"/>
          </p:nvPr>
        </p:nvSpPr>
        <p:spPr>
          <a:xfrm>
            <a:off x="311700" y="1152475"/>
            <a:ext cx="48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lt1"/>
                </a:highlight>
              </a:rPr>
              <a:t>Sarà</a:t>
            </a:r>
            <a:r>
              <a:rPr b="1" lang="it">
                <a:highlight>
                  <a:schemeClr val="lt1"/>
                </a:highlight>
              </a:rPr>
              <a:t> </a:t>
            </a:r>
            <a:r>
              <a:rPr lang="it">
                <a:highlight>
                  <a:schemeClr val="lt1"/>
                </a:highlight>
              </a:rPr>
              <a:t>p</a:t>
            </a:r>
            <a:r>
              <a:rPr lang="it">
                <a:highlight>
                  <a:schemeClr val="lt1"/>
                </a:highlight>
              </a:rPr>
              <a:t>rogettata, sperimentata e descritta come suggerito dalle pagina </a:t>
            </a:r>
            <a:r>
              <a:rPr lang="it">
                <a:highlight>
                  <a:srgbClr val="FEA622"/>
                </a:highlight>
              </a:rPr>
              <a:t>arancioni</a:t>
            </a:r>
            <a:r>
              <a:rPr lang="it">
                <a:highlight>
                  <a:schemeClr val="lt1"/>
                </a:highlight>
              </a:rPr>
              <a:t> e </a:t>
            </a:r>
            <a:r>
              <a:rPr lang="it">
                <a:highlight>
                  <a:srgbClr val="FF5659"/>
                </a:highlight>
              </a:rPr>
              <a:t>rosse</a:t>
            </a:r>
            <a:r>
              <a:rPr lang="it">
                <a:highlight>
                  <a:schemeClr val="lt1"/>
                </a:highlight>
              </a:rPr>
              <a:t>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highlight>
                  <a:srgbClr val="8B82FF"/>
                </a:highlight>
              </a:rPr>
              <a:t>Prima di partire per un viaggio meglio studiare bene la destinazione per essere pronti a tutto. </a:t>
            </a:r>
            <a:endParaRPr>
              <a:highlight>
                <a:srgbClr val="8B82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highlight>
                  <a:srgbClr val="8B82FF"/>
                </a:highlight>
              </a:rPr>
              <a:t>Dai una sbirciatina a quelle pagine!</a:t>
            </a:r>
            <a:endParaRPr>
              <a:highlight>
                <a:srgbClr val="8B82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8B82FF"/>
              </a:highlight>
            </a:endParaRPr>
          </a:p>
        </p:txBody>
      </p:sp>
      <p:sp>
        <p:nvSpPr>
          <p:cNvPr id="293" name="Google Shape;29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title"/>
          </p:nvPr>
        </p:nvSpPr>
        <p:spPr>
          <a:xfrm>
            <a:off x="1386725" y="671450"/>
            <a:ext cx="29382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/>
              <a:t>FASE</a:t>
            </a:r>
            <a:r>
              <a:rPr b="1" lang="it" sz="3600"/>
              <a:t> 2 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80E4BB"/>
                </a:solidFill>
              </a:rPr>
              <a:t>SCOPRO</a:t>
            </a:r>
            <a:endParaRPr b="1" sz="3600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Nelle prossime pagine del taccuino puoi mantenere traccia delle tue </a:t>
            </a:r>
            <a:r>
              <a:rPr lang="it">
                <a:solidFill>
                  <a:srgbClr val="80E4BB"/>
                </a:solidFill>
              </a:rPr>
              <a:t>scoperte</a:t>
            </a:r>
            <a:r>
              <a:rPr lang="it"/>
              <a:t> durante il percorso formativo.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9" name="Google Shape;299;p52"/>
          <p:cNvSpPr txBox="1"/>
          <p:nvPr>
            <p:ph idx="2" type="title"/>
          </p:nvPr>
        </p:nvSpPr>
        <p:spPr>
          <a:xfrm>
            <a:off x="4710700" y="671450"/>
            <a:ext cx="29382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Ogni settimana puoi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80E4BB"/>
                </a:solidFill>
              </a:rPr>
              <a:t>valutare cosa e come stai imparando</a:t>
            </a:r>
            <a:r>
              <a:rPr lang="it">
                <a:solidFill>
                  <a:srgbClr val="1D1B33"/>
                </a:solidFill>
              </a:rPr>
              <a:t>, per </a:t>
            </a:r>
            <a:r>
              <a:rPr lang="it">
                <a:solidFill>
                  <a:srgbClr val="80E4BB"/>
                </a:solidFill>
              </a:rPr>
              <a:t>personalizzare</a:t>
            </a:r>
            <a:r>
              <a:rPr lang="it">
                <a:solidFill>
                  <a:srgbClr val="1D1B33"/>
                </a:solidFill>
              </a:rPr>
              <a:t> il tuo processo di apprendimento.</a:t>
            </a:r>
            <a:endParaRPr>
              <a:solidFill>
                <a:srgbClr val="1D1B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1D1B33"/>
                </a:solidFill>
              </a:rPr>
              <a:t>Qui raccogli riflessioni: </a:t>
            </a:r>
            <a:r>
              <a:rPr lang="it">
                <a:solidFill>
                  <a:srgbClr val="80E4BB"/>
                </a:solidFill>
              </a:rPr>
              <a:t>che cosa è più utile per la tua didattica?</a:t>
            </a:r>
            <a:endParaRPr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1D1B33"/>
                </a:solidFill>
              </a:rPr>
              <a:t>Qui c’è spazio per appuntare tutto ciò che può essere </a:t>
            </a:r>
            <a:r>
              <a:rPr b="1" lang="it">
                <a:solidFill>
                  <a:srgbClr val="80E4BB"/>
                </a:solidFill>
              </a:rPr>
              <a:t>declinato per la classe, per i tuoi studenti</a:t>
            </a:r>
            <a:r>
              <a:rPr lang="it">
                <a:solidFill>
                  <a:srgbClr val="1D1B33"/>
                </a:solidFill>
              </a:rPr>
              <a:t>! </a:t>
            </a:r>
            <a:endParaRPr>
              <a:solidFill>
                <a:srgbClr val="1D1B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/>
          <p:nvPr/>
        </p:nvSpPr>
        <p:spPr>
          <a:xfrm>
            <a:off x="2742750" y="742500"/>
            <a:ext cx="3658500" cy="3658500"/>
          </a:xfrm>
          <a:prstGeom prst="ellipse">
            <a:avLst/>
          </a:prstGeom>
          <a:solidFill>
            <a:srgbClr val="80E4BB"/>
          </a:solidFill>
          <a:ln cap="flat" cmpd="sng" w="9525">
            <a:solidFill>
              <a:srgbClr val="80E4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3"/>
          <p:cNvSpPr txBox="1"/>
          <p:nvPr>
            <p:ph idx="4294967295" type="title"/>
          </p:nvPr>
        </p:nvSpPr>
        <p:spPr>
          <a:xfrm>
            <a:off x="3536850" y="1747800"/>
            <a:ext cx="20703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STRUMENTI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E APPROCCI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PER INIZIARE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LA SCOPERTA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307" name="Google Shape;30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type="title"/>
          </p:nvPr>
        </p:nvSpPr>
        <p:spPr>
          <a:xfrm>
            <a:off x="534750" y="990100"/>
            <a:ext cx="80598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Quali problemi ho affrontato questa settimana? Quali soluzioni e materiali di supporto mi hanno suggerito i compagni?</a:t>
            </a:r>
            <a:endParaRPr/>
          </a:p>
        </p:txBody>
      </p:sp>
      <p:graphicFrame>
        <p:nvGraphicFramePr>
          <p:cNvPr id="313" name="Google Shape;313;p54"/>
          <p:cNvGraphicFramePr/>
          <p:nvPr/>
        </p:nvGraphicFramePr>
        <p:xfrm>
          <a:off x="669475" y="176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PROBLEMA:</a:t>
                      </a:r>
                      <a:endParaRPr b="1">
                        <a:solidFill>
                          <a:srgbClr val="80E4BB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4" name="Google Shape;314;p54"/>
          <p:cNvGraphicFramePr/>
          <p:nvPr/>
        </p:nvGraphicFramePr>
        <p:xfrm>
          <a:off x="4925775" y="176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SOLUZIONE</a:t>
                      </a: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5" name="Google Shape;315;p54"/>
          <p:cNvGraphicFramePr/>
          <p:nvPr/>
        </p:nvGraphicFramePr>
        <p:xfrm>
          <a:off x="669475" y="323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ESERCIZIO DI ALLENAMENTO: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6" name="Google Shape;316;p54"/>
          <p:cNvGraphicFramePr/>
          <p:nvPr/>
        </p:nvGraphicFramePr>
        <p:xfrm>
          <a:off x="4925775" y="323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RISORSE DI SUPPORTO</a:t>
                      </a: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7" name="Google Shape;317;p54"/>
          <p:cNvSpPr txBox="1"/>
          <p:nvPr>
            <p:ph idx="2" type="title"/>
          </p:nvPr>
        </p:nvSpPr>
        <p:spPr>
          <a:xfrm>
            <a:off x="534750" y="54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Autovaluto e Peer Tutoring</a:t>
            </a:r>
            <a:endParaRPr/>
          </a:p>
        </p:txBody>
      </p:sp>
      <p:sp>
        <p:nvSpPr>
          <p:cNvPr id="318" name="Google Shape;31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19" name="Google Shape;319;p54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scoprire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/>
          <p:nvPr>
            <p:ph type="title"/>
          </p:nvPr>
        </p:nvSpPr>
        <p:spPr>
          <a:xfrm>
            <a:off x="534750" y="1198625"/>
            <a:ext cx="37719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80E4BB"/>
                </a:solidFill>
              </a:rPr>
              <a:t>Che cosa ho imparato questa settimana?</a:t>
            </a:r>
            <a:endParaRPr b="1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80E4BB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Char char="●"/>
            </a:pPr>
            <a:r>
              <a:rPr lang="it">
                <a:solidFill>
                  <a:srgbClr val="1D1B33"/>
                </a:solidFill>
              </a:rPr>
              <a:t> </a:t>
            </a:r>
            <a:endParaRPr>
              <a:solidFill>
                <a:srgbClr val="1D1B3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Char char="●"/>
            </a:pPr>
            <a:r>
              <a:rPr lang="it">
                <a:solidFill>
                  <a:srgbClr val="1D1B33"/>
                </a:solidFill>
              </a:rPr>
              <a:t> </a:t>
            </a:r>
            <a:endParaRPr>
              <a:solidFill>
                <a:srgbClr val="1D1B3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Char char="●"/>
            </a:pPr>
            <a:r>
              <a:t/>
            </a:r>
            <a:endParaRPr>
              <a:solidFill>
                <a:srgbClr val="1D1B33"/>
              </a:solidFill>
            </a:endParaRPr>
          </a:p>
        </p:txBody>
      </p:sp>
      <p:sp>
        <p:nvSpPr>
          <p:cNvPr id="325" name="Google Shape;325;p55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 dono per la classe</a:t>
            </a:r>
            <a:endParaRPr/>
          </a:p>
        </p:txBody>
      </p:sp>
      <p:sp>
        <p:nvSpPr>
          <p:cNvPr id="326" name="Google Shape;326;p55"/>
          <p:cNvSpPr txBox="1"/>
          <p:nvPr>
            <p:ph type="title"/>
          </p:nvPr>
        </p:nvSpPr>
        <p:spPr>
          <a:xfrm>
            <a:off x="4776775" y="1198625"/>
            <a:ext cx="3819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80E4BB"/>
                </a:solidFill>
              </a:rPr>
              <a:t>Come posso portare in classe questa scoperta, questa esperienza?</a:t>
            </a:r>
            <a:endParaRPr b="1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80E4BB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Char char="●"/>
            </a:pPr>
            <a:r>
              <a:rPr lang="it">
                <a:solidFill>
                  <a:srgbClr val="1D1B33"/>
                </a:solidFill>
              </a:rPr>
              <a:t> </a:t>
            </a:r>
            <a:endParaRPr>
              <a:solidFill>
                <a:srgbClr val="1D1B3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Char char="●"/>
            </a:pPr>
            <a:r>
              <a:rPr lang="it">
                <a:solidFill>
                  <a:srgbClr val="1D1B33"/>
                </a:solidFill>
              </a:rPr>
              <a:t> </a:t>
            </a:r>
            <a:endParaRPr>
              <a:solidFill>
                <a:srgbClr val="1D1B3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D1B33"/>
              </a:buClr>
              <a:buSzPts val="1800"/>
              <a:buChar char="●"/>
            </a:pPr>
            <a:r>
              <a:rPr lang="it">
                <a:solidFill>
                  <a:srgbClr val="1D1B33"/>
                </a:solidFill>
              </a:rPr>
              <a:t> </a:t>
            </a:r>
            <a:endParaRPr>
              <a:solidFill>
                <a:srgbClr val="1D1B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80E4BB"/>
                </a:solidFill>
              </a:rPr>
              <a:t> </a:t>
            </a:r>
            <a:endParaRPr b="1">
              <a:solidFill>
                <a:srgbClr val="80E4BB"/>
              </a:solidFill>
            </a:endParaRPr>
          </a:p>
        </p:txBody>
      </p:sp>
      <p:sp>
        <p:nvSpPr>
          <p:cNvPr id="327" name="Google Shape;327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28" name="Google Shape;328;p55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scoprire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/>
          <p:nvPr>
            <p:ph idx="4294967295" type="body"/>
          </p:nvPr>
        </p:nvSpPr>
        <p:spPr>
          <a:xfrm>
            <a:off x="5387975" y="1637375"/>
            <a:ext cx="2990100" cy="26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Scatta una foto dall’alto prima di ogni attività in classe e sostituiscila all’immagine </a:t>
            </a:r>
            <a:r>
              <a:rPr i="1" lang="it" sz="1600"/>
              <a:t>qui a sinistra</a:t>
            </a:r>
            <a:r>
              <a:rPr lang="it" sz="1600"/>
              <a:t>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600"/>
              <a:t>Qui invece puoi sostituire il testo con una tua riflessione. Le foto dall’alto facilitano l’</a:t>
            </a:r>
            <a:r>
              <a:rPr b="1" lang="it" sz="1600">
                <a:solidFill>
                  <a:srgbClr val="80E4BB"/>
                </a:solidFill>
              </a:rPr>
              <a:t>introspezione sul processo</a:t>
            </a:r>
            <a:r>
              <a:rPr lang="it" sz="1600"/>
              <a:t> perché non presentano protagonisti. </a:t>
            </a:r>
            <a:endParaRPr sz="1600"/>
          </a:p>
        </p:txBody>
      </p:sp>
      <p:pic>
        <p:nvPicPr>
          <p:cNvPr id="334" name="Google Shape;33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050" y="1637363"/>
            <a:ext cx="4267203" cy="262116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6"/>
          <p:cNvSpPr txBox="1"/>
          <p:nvPr>
            <p:ph idx="2" type="title"/>
          </p:nvPr>
        </p:nvSpPr>
        <p:spPr>
          <a:xfrm>
            <a:off x="525350" y="502950"/>
            <a:ext cx="8520600" cy="9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sta cambiando la mia didattica?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"/>
              <a:t>La mia didattica documentata giorno per giorno</a:t>
            </a:r>
            <a:endParaRPr b="0"/>
          </a:p>
        </p:txBody>
      </p:sp>
      <p:sp>
        <p:nvSpPr>
          <p:cNvPr id="336" name="Google Shape;33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37" name="Google Shape;337;p56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scoprire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/>
          <p:nvPr>
            <p:ph type="title"/>
          </p:nvPr>
        </p:nvSpPr>
        <p:spPr>
          <a:xfrm>
            <a:off x="534750" y="1189225"/>
            <a:ext cx="8088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Identifico </a:t>
            </a:r>
            <a:r>
              <a:rPr b="1" lang="it">
                <a:solidFill>
                  <a:srgbClr val="80E4BB"/>
                </a:solidFill>
              </a:rPr>
              <a:t>fonti d’ispirazione</a:t>
            </a:r>
            <a:r>
              <a:rPr lang="it"/>
              <a:t>. Chi sono le persone esperte in questo ambito? Quali comunità, piattaforme e ambienti (reali e online) posso frequentare per imparare sempre di più?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...</a:t>
            </a:r>
            <a:endParaRPr/>
          </a:p>
        </p:txBody>
      </p:sp>
      <p:sp>
        <p:nvSpPr>
          <p:cNvPr id="343" name="Google Shape;343;p57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Ricerco sempre di più</a:t>
            </a:r>
            <a:endParaRPr/>
          </a:p>
        </p:txBody>
      </p:sp>
      <p:sp>
        <p:nvSpPr>
          <p:cNvPr id="344" name="Google Shape;344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45" name="Google Shape;345;p57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scoprire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/>
          <p:nvPr/>
        </p:nvSpPr>
        <p:spPr>
          <a:xfrm>
            <a:off x="2123400" y="1905000"/>
            <a:ext cx="4897200" cy="133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0"/>
          <p:cNvSpPr txBox="1"/>
          <p:nvPr>
            <p:ph type="title"/>
          </p:nvPr>
        </p:nvSpPr>
        <p:spPr>
          <a:xfrm>
            <a:off x="913500" y="834750"/>
            <a:ext cx="7317000" cy="3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/>
              <a:t>TACCUINO</a:t>
            </a:r>
            <a:endParaRPr b="1" sz="3500"/>
          </a:p>
        </p:txBody>
      </p:sp>
      <p:sp>
        <p:nvSpPr>
          <p:cNvPr id="189" name="Google Shape;189;p40"/>
          <p:cNvSpPr txBox="1"/>
          <p:nvPr>
            <p:ph idx="4294967295" type="subTitle"/>
          </p:nvPr>
        </p:nvSpPr>
        <p:spPr>
          <a:xfrm>
            <a:off x="2087850" y="2316150"/>
            <a:ext cx="48972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Di Nome e Cognome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3000"/>
              <a:t>Scuola</a:t>
            </a:r>
            <a:endParaRPr sz="3000"/>
          </a:p>
        </p:txBody>
      </p:sp>
      <p:sp>
        <p:nvSpPr>
          <p:cNvPr id="190" name="Google Shape;190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/>
          <p:nvPr>
            <p:ph type="title"/>
          </p:nvPr>
        </p:nvSpPr>
        <p:spPr>
          <a:xfrm>
            <a:off x="913500" y="1189225"/>
            <a:ext cx="7317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Che cosa voglio scoprire dai miei studenti </a:t>
            </a:r>
            <a:r>
              <a:rPr lang="it"/>
              <a:t>per comprendere meglio la sfida che sto affrontando? Le loro passioni? Le loro motivazioni? Oppure le loro frustrazioni?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trovare risposte posso impostare un’</a:t>
            </a:r>
            <a:r>
              <a:rPr b="1" lang="it"/>
              <a:t>intervista </a:t>
            </a:r>
            <a:r>
              <a:rPr lang="it"/>
              <a:t>o un’</a:t>
            </a:r>
            <a:r>
              <a:rPr b="1" lang="it"/>
              <a:t>osservazione sul campo</a:t>
            </a:r>
            <a:r>
              <a:rPr lang="it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Documento in questa slide le mie scoperte per mantenerne traccia.</a:t>
            </a:r>
            <a:endParaRPr/>
          </a:p>
        </p:txBody>
      </p:sp>
      <p:sp>
        <p:nvSpPr>
          <p:cNvPr id="351" name="Google Shape;351;p58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Indago con la classe, in classe!</a:t>
            </a:r>
            <a:endParaRPr/>
          </a:p>
        </p:txBody>
      </p:sp>
      <p:sp>
        <p:nvSpPr>
          <p:cNvPr id="352" name="Google Shape;352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53" name="Google Shape;353;p58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scoprire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9"/>
          <p:cNvSpPr txBox="1"/>
          <p:nvPr>
            <p:ph type="title"/>
          </p:nvPr>
        </p:nvSpPr>
        <p:spPr>
          <a:xfrm>
            <a:off x="1386725" y="587700"/>
            <a:ext cx="29382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/>
              <a:t>FASE</a:t>
            </a:r>
            <a:r>
              <a:rPr b="1" lang="it" sz="3600"/>
              <a:t> 3 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FEA622"/>
                </a:solidFill>
              </a:rPr>
              <a:t>INTERPRETO &amp; PROGETTO</a:t>
            </a:r>
            <a:endParaRPr>
              <a:solidFill>
                <a:srgbClr val="FEA622"/>
              </a:solidFill>
            </a:endParaRPr>
          </a:p>
        </p:txBody>
      </p:sp>
      <p:sp>
        <p:nvSpPr>
          <p:cNvPr id="359" name="Google Shape;359;p59"/>
          <p:cNvSpPr txBox="1"/>
          <p:nvPr>
            <p:ph idx="2" type="title"/>
          </p:nvPr>
        </p:nvSpPr>
        <p:spPr>
          <a:xfrm>
            <a:off x="4710700" y="671450"/>
            <a:ext cx="29382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Grazie alla fase di scoperta hai sviluppato </a:t>
            </a:r>
            <a:r>
              <a:rPr lang="it">
                <a:solidFill>
                  <a:srgbClr val="FEA622"/>
                </a:solidFill>
              </a:rPr>
              <a:t>comprensione</a:t>
            </a:r>
            <a:r>
              <a:rPr lang="it"/>
              <a:t>, </a:t>
            </a:r>
            <a:r>
              <a:rPr lang="it">
                <a:solidFill>
                  <a:srgbClr val="FEA622"/>
                </a:solidFill>
              </a:rPr>
              <a:t>empatia</a:t>
            </a:r>
            <a:r>
              <a:rPr lang="it"/>
              <a:t> e </a:t>
            </a:r>
            <a:r>
              <a:rPr lang="it">
                <a:solidFill>
                  <a:srgbClr val="FEA622"/>
                </a:solidFill>
              </a:rPr>
              <a:t>ispirazione</a:t>
            </a:r>
            <a:r>
              <a:rPr lang="it"/>
              <a:t> per la tua sfida di design.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È arrivato il momento di rintracciare tra le tue scoperte </a:t>
            </a:r>
            <a:r>
              <a:rPr lang="it">
                <a:solidFill>
                  <a:srgbClr val="FEA622"/>
                </a:solidFill>
              </a:rPr>
              <a:t>significati</a:t>
            </a:r>
            <a:r>
              <a:rPr lang="it"/>
              <a:t> e </a:t>
            </a:r>
            <a:r>
              <a:rPr lang="it">
                <a:solidFill>
                  <a:srgbClr val="FEA622"/>
                </a:solidFill>
              </a:rPr>
              <a:t>intuizioni</a:t>
            </a:r>
            <a:r>
              <a:rPr lang="it"/>
              <a:t> utili </a:t>
            </a:r>
            <a:r>
              <a:rPr lang="it">
                <a:solidFill>
                  <a:srgbClr val="FEA622"/>
                </a:solidFill>
              </a:rPr>
              <a:t>per</a:t>
            </a:r>
            <a:r>
              <a:rPr lang="it"/>
              <a:t> </a:t>
            </a:r>
            <a:r>
              <a:rPr lang="it">
                <a:solidFill>
                  <a:srgbClr val="FEA622"/>
                </a:solidFill>
              </a:rPr>
              <a:t>progettare</a:t>
            </a:r>
            <a:r>
              <a:rPr lang="it"/>
              <a:t> la tua attività didattica.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Compila le prossime pagine, sono una guida alla progettazione. </a:t>
            </a:r>
            <a:endParaRPr/>
          </a:p>
        </p:txBody>
      </p:sp>
      <p:sp>
        <p:nvSpPr>
          <p:cNvPr id="360" name="Google Shape;360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"/>
          <p:cNvSpPr/>
          <p:nvPr/>
        </p:nvSpPr>
        <p:spPr>
          <a:xfrm>
            <a:off x="2742750" y="742500"/>
            <a:ext cx="3658500" cy="3658500"/>
          </a:xfrm>
          <a:prstGeom prst="ellipse">
            <a:avLst/>
          </a:prstGeom>
          <a:solidFill>
            <a:srgbClr val="FEA622"/>
          </a:solidFill>
          <a:ln cap="flat" cmpd="sng" w="9525">
            <a:solidFill>
              <a:srgbClr val="FEA6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60"/>
          <p:cNvSpPr txBox="1"/>
          <p:nvPr>
            <p:ph idx="4294967295" type="title"/>
          </p:nvPr>
        </p:nvSpPr>
        <p:spPr>
          <a:xfrm>
            <a:off x="3346050" y="1966500"/>
            <a:ext cx="2451900" cy="12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STRUMENTI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E APPROCCI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PER PROGETTARE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367" name="Google Shape;367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1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Identikit dell’attività</a:t>
            </a:r>
            <a:endParaRPr/>
          </a:p>
        </p:txBody>
      </p:sp>
      <p:graphicFrame>
        <p:nvGraphicFramePr>
          <p:cNvPr id="373" name="Google Shape;373;p61"/>
          <p:cNvGraphicFramePr/>
          <p:nvPr/>
        </p:nvGraphicFramePr>
        <p:xfrm>
          <a:off x="745675" y="1298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57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DESTINATARI</a:t>
                      </a: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: </a:t>
                      </a: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S</a:t>
                      </a: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crivi qui la classe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4" name="Google Shape;374;p61"/>
          <p:cNvGraphicFramePr/>
          <p:nvPr/>
        </p:nvGraphicFramePr>
        <p:xfrm>
          <a:off x="4679825" y="1298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44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DISCIPLINE</a:t>
                      </a: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: </a:t>
                      </a: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Elenca qui le discipline coinvolte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5" name="Google Shape;375;p61"/>
          <p:cNvGraphicFramePr/>
          <p:nvPr/>
        </p:nvGraphicFramePr>
        <p:xfrm>
          <a:off x="4679825" y="22031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1293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OBIETTIVI DI APPRENDIMENTO - CONOSCENZE: 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Al termine dell'attività, gli studenti conosceranno: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B33"/>
                        </a:buClr>
                        <a:buSzPts val="1400"/>
                        <a:buFont typeface="Dosis"/>
                        <a:buChar char="●"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xxx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B33"/>
                        </a:buClr>
                        <a:buSzPts val="1400"/>
                        <a:buFont typeface="Dosis"/>
                        <a:buChar char="●"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xxx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B33"/>
                        </a:buClr>
                        <a:buSzPts val="1400"/>
                        <a:buFont typeface="Dosis"/>
                        <a:buChar char="●"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xxx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6" name="Google Shape;376;p61"/>
          <p:cNvGraphicFramePr/>
          <p:nvPr/>
        </p:nvGraphicFramePr>
        <p:xfrm>
          <a:off x="745675" y="22031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143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OBIETTIVI DI APPRENDIMENTO - COMPETENZE: </a:t>
                      </a: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Al termine dell'attività, gli studenti saranno in grado di: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B33"/>
                        </a:buClr>
                        <a:buSzPts val="1400"/>
                        <a:buFont typeface="Dosis"/>
                        <a:buChar char="●"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xxx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B33"/>
                        </a:buClr>
                        <a:buSzPts val="1400"/>
                        <a:buFont typeface="Dosis"/>
                        <a:buChar char="●"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xxx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1B33"/>
                        </a:buClr>
                        <a:buSzPts val="1400"/>
                        <a:buFont typeface="Dosis"/>
                        <a:buChar char="●"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xxx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7" name="Google Shape;377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78" name="Google Shape;378;p61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progettare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/>
          <p:nvPr>
            <p:ph type="title"/>
          </p:nvPr>
        </p:nvSpPr>
        <p:spPr>
          <a:xfrm>
            <a:off x="534750" y="1189225"/>
            <a:ext cx="8088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Specifico</a:t>
            </a:r>
            <a:r>
              <a:rPr lang="it"/>
              <a:t> qui, in un elenco puntato, le azioni da svolgere per progettare e preparare l’attività. Se lo spazio è sufficiente posso duplicare questa slide tante volte quante necessarie.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2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Progetto l’attività</a:t>
            </a:r>
            <a:endParaRPr/>
          </a:p>
        </p:txBody>
      </p:sp>
      <p:graphicFrame>
        <p:nvGraphicFramePr>
          <p:cNvPr id="385" name="Google Shape;385;p62"/>
          <p:cNvGraphicFramePr/>
          <p:nvPr/>
        </p:nvGraphicFramePr>
        <p:xfrm>
          <a:off x="727513" y="38682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7702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RISULTATI</a:t>
                      </a: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: </a:t>
                      </a: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Ripeto qui, come promemoria, </a:t>
                      </a: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 che cosa deve essere compiuto e pronto prima di passare alla prossima fase e realizzare l’attività in classe.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6" name="Google Shape;386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87" name="Google Shape;387;p62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progettare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3"/>
          <p:cNvSpPr txBox="1"/>
          <p:nvPr>
            <p:ph idx="2" type="title"/>
          </p:nvPr>
        </p:nvSpPr>
        <p:spPr>
          <a:xfrm>
            <a:off x="534750" y="579150"/>
            <a:ext cx="3756000" cy="1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Tempi e risorse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della progettazione</a:t>
            </a:r>
            <a:endParaRPr/>
          </a:p>
        </p:txBody>
      </p:sp>
      <p:graphicFrame>
        <p:nvGraphicFramePr>
          <p:cNvPr id="393" name="Google Shape;393;p63"/>
          <p:cNvGraphicFramePr/>
          <p:nvPr/>
        </p:nvGraphicFramePr>
        <p:xfrm>
          <a:off x="671400" y="21399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7801200"/>
              </a:tblGrid>
              <a:tr h="200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RISORSE DELLA PROGETTAZIONE</a:t>
                      </a:r>
                      <a:endParaRPr b="1">
                        <a:solidFill>
                          <a:srgbClr val="FEA62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Elenco qui le risorse necessarie per la  fase di progettazione… </a:t>
                      </a: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App, software, dispositivi, risorse, materiali etc...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4" name="Google Shape;394;p63"/>
          <p:cNvGraphicFramePr/>
          <p:nvPr/>
        </p:nvGraphicFramePr>
        <p:xfrm>
          <a:off x="4852950" y="7104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90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EA62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DURATA COMPLESSIVA: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1D1B33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Qui stimo quanto è durata complessivamente la fase di progettazione e preparazione dell’attività</a:t>
                      </a:r>
                      <a:endParaRPr>
                        <a:solidFill>
                          <a:srgbClr val="1D1B33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EA6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5" name="Google Shape;395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96" name="Google Shape;396;p63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progettare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4"/>
          <p:cNvSpPr txBox="1"/>
          <p:nvPr>
            <p:ph type="title"/>
          </p:nvPr>
        </p:nvSpPr>
        <p:spPr>
          <a:xfrm>
            <a:off x="1386725" y="587700"/>
            <a:ext cx="29382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/>
              <a:t>FASE 4 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FF5659"/>
                </a:solidFill>
              </a:rPr>
              <a:t>SPERIMENTO</a:t>
            </a:r>
            <a:endParaRPr>
              <a:solidFill>
                <a:srgbClr val="FF5659"/>
              </a:solidFill>
            </a:endParaRPr>
          </a:p>
        </p:txBody>
      </p:sp>
      <p:sp>
        <p:nvSpPr>
          <p:cNvPr id="402" name="Google Shape;402;p64"/>
          <p:cNvSpPr txBox="1"/>
          <p:nvPr>
            <p:ph idx="2" type="title"/>
          </p:nvPr>
        </p:nvSpPr>
        <p:spPr>
          <a:xfrm>
            <a:off x="4710700" y="671450"/>
            <a:ext cx="2938200" cy="38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Racconta</a:t>
            </a:r>
            <a:r>
              <a:rPr lang="it"/>
              <a:t> passo dopo passo, come condurre e/o facilitare la sperimentazione in classe e con la classe.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Specifica le </a:t>
            </a:r>
            <a:r>
              <a:rPr lang="it">
                <a:solidFill>
                  <a:srgbClr val="FF5659"/>
                </a:solidFill>
              </a:rPr>
              <a:t>azioni</a:t>
            </a:r>
            <a:r>
              <a:rPr lang="it"/>
              <a:t> (dei docenti o degli studenti), i </a:t>
            </a:r>
            <a:r>
              <a:rPr lang="it">
                <a:solidFill>
                  <a:srgbClr val="FF5659"/>
                </a:solidFill>
              </a:rPr>
              <a:t>tempi</a:t>
            </a:r>
            <a:r>
              <a:rPr lang="it"/>
              <a:t> e le </a:t>
            </a:r>
            <a:r>
              <a:rPr lang="it">
                <a:solidFill>
                  <a:srgbClr val="FF5659"/>
                </a:solidFill>
              </a:rPr>
              <a:t>risorse</a:t>
            </a:r>
            <a:r>
              <a:rPr lang="it"/>
              <a:t> necessarie per realizzare l’attività didattica. </a:t>
            </a:r>
            <a:endParaRPr/>
          </a:p>
        </p:txBody>
      </p:sp>
      <p:sp>
        <p:nvSpPr>
          <p:cNvPr id="403" name="Google Shape;403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5"/>
          <p:cNvSpPr/>
          <p:nvPr/>
        </p:nvSpPr>
        <p:spPr>
          <a:xfrm>
            <a:off x="2742750" y="742500"/>
            <a:ext cx="3658500" cy="3658500"/>
          </a:xfrm>
          <a:prstGeom prst="ellipse">
            <a:avLst/>
          </a:prstGeom>
          <a:solidFill>
            <a:srgbClr val="FF5659"/>
          </a:solidFill>
          <a:ln cap="flat" cmpd="sng" w="9525">
            <a:solidFill>
              <a:srgbClr val="FF56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5"/>
          <p:cNvSpPr txBox="1"/>
          <p:nvPr>
            <p:ph idx="4294967295" type="title"/>
          </p:nvPr>
        </p:nvSpPr>
        <p:spPr>
          <a:xfrm>
            <a:off x="3466050" y="1957650"/>
            <a:ext cx="22119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STRUMENTI E APPROCCI PER SPERIMENTARE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10" name="Google Shape;410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 txBox="1"/>
          <p:nvPr>
            <p:ph idx="2" type="title"/>
          </p:nvPr>
        </p:nvSpPr>
        <p:spPr>
          <a:xfrm>
            <a:off x="538650" y="685750"/>
            <a:ext cx="806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Struttura e scaletta della sperimentazione in classe</a:t>
            </a:r>
            <a:endParaRPr/>
          </a:p>
        </p:txBody>
      </p:sp>
      <p:sp>
        <p:nvSpPr>
          <p:cNvPr id="416" name="Google Shape;416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graphicFrame>
        <p:nvGraphicFramePr>
          <p:cNvPr id="417" name="Google Shape;417;p66"/>
          <p:cNvGraphicFramePr/>
          <p:nvPr/>
        </p:nvGraphicFramePr>
        <p:xfrm>
          <a:off x="678388" y="153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4555200"/>
                <a:gridCol w="883575"/>
                <a:gridCol w="23484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F565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AZIONE</a:t>
                      </a:r>
                      <a:endParaRPr b="1">
                        <a:solidFill>
                          <a:srgbClr val="FF5659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F565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DURATA</a:t>
                      </a:r>
                      <a:endParaRPr b="1">
                        <a:solidFill>
                          <a:srgbClr val="80E4BB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FF565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RISORSE NECESSARIE</a:t>
                      </a:r>
                      <a:endParaRPr b="1">
                        <a:solidFill>
                          <a:srgbClr val="80E4BB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Dosis"/>
                          <a:ea typeface="Dosis"/>
                          <a:cs typeface="Dosis"/>
                          <a:sym typeface="Dosis"/>
                        </a:rPr>
                        <a:t>(Esempio: La classe si presenta in francese)</a:t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(esempio: 5  minuti)</a:t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(esempio: cartellone, post-it, pennarelli)</a:t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latin typeface="Dosis"/>
                          <a:ea typeface="Dosis"/>
                          <a:cs typeface="Dosis"/>
                          <a:sym typeface="Dosis"/>
                        </a:rPr>
                        <a:t>(Nota: questa è una tabella, puoi aggiungere righe o toglierle a seconda delle necessità)</a:t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56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8" name="Google Shape;418;p66"/>
          <p:cNvSpPr txBox="1"/>
          <p:nvPr/>
        </p:nvSpPr>
        <p:spPr>
          <a:xfrm>
            <a:off x="538650" y="4629175"/>
            <a:ext cx="806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Se lo spazio è sufficiente posso duplicare questa slide tante volte quante necessarie.</a:t>
            </a:r>
            <a:endParaRPr/>
          </a:p>
        </p:txBody>
      </p:sp>
      <p:sp>
        <p:nvSpPr>
          <p:cNvPr id="419" name="Google Shape;419;p66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sperimentare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7"/>
          <p:cNvSpPr txBox="1"/>
          <p:nvPr>
            <p:ph type="title"/>
          </p:nvPr>
        </p:nvSpPr>
        <p:spPr>
          <a:xfrm>
            <a:off x="1386725" y="671450"/>
            <a:ext cx="29382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/>
              <a:t>FASE 5 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80E4BB"/>
                </a:solidFill>
              </a:rPr>
              <a:t>RI-</a:t>
            </a:r>
            <a:r>
              <a:rPr b="1" lang="it" sz="3600">
                <a:solidFill>
                  <a:srgbClr val="80E4BB"/>
                </a:solidFill>
              </a:rPr>
              <a:t>SCOPRO</a:t>
            </a:r>
            <a:endParaRPr b="1" sz="3600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7"/>
          <p:cNvSpPr txBox="1"/>
          <p:nvPr>
            <p:ph idx="2" type="title"/>
          </p:nvPr>
        </p:nvSpPr>
        <p:spPr>
          <a:xfrm>
            <a:off x="4710700" y="671450"/>
            <a:ext cx="2938200" cy="3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Nelle prossime pagine del taccuino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descrivi come intendi </a:t>
            </a:r>
            <a:r>
              <a:rPr b="1" lang="it" sz="1600">
                <a:solidFill>
                  <a:srgbClr val="80E4BB"/>
                </a:solidFill>
              </a:rPr>
              <a:t>valutare</a:t>
            </a:r>
            <a:r>
              <a:rPr lang="it" sz="1600"/>
              <a:t> che la classe abbia raggiunto gli </a:t>
            </a:r>
            <a:r>
              <a:rPr b="1" lang="it" sz="1600">
                <a:solidFill>
                  <a:srgbClr val="80E4BB"/>
                </a:solidFill>
              </a:rPr>
              <a:t>obiettivi di apprendimento prefissati</a:t>
            </a:r>
            <a:r>
              <a:rPr lang="it" sz="1600"/>
              <a:t>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Inoltre puoi mantenere traccia delle </a:t>
            </a:r>
            <a:r>
              <a:rPr b="1" lang="it" sz="1600">
                <a:solidFill>
                  <a:srgbClr val="80E4BB"/>
                </a:solidFill>
              </a:rPr>
              <a:t>scoperte</a:t>
            </a:r>
            <a:r>
              <a:rPr lang="it" sz="1600"/>
              <a:t> durante la sperimentazione dell’attività partendo dall’</a:t>
            </a:r>
            <a:r>
              <a:rPr b="1" lang="it" sz="1600">
                <a:solidFill>
                  <a:srgbClr val="80E4BB"/>
                </a:solidFill>
              </a:rPr>
              <a:t>esperienza della classe.</a:t>
            </a:r>
            <a:endParaRPr b="1" sz="1600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0E4BB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1B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"/>
          <p:cNvSpPr/>
          <p:nvPr/>
        </p:nvSpPr>
        <p:spPr>
          <a:xfrm>
            <a:off x="2742750" y="742500"/>
            <a:ext cx="3658500" cy="3658500"/>
          </a:xfrm>
          <a:prstGeom prst="ellipse">
            <a:avLst/>
          </a:prstGeom>
          <a:solidFill>
            <a:srgbClr val="80E4BB"/>
          </a:solidFill>
          <a:ln cap="flat" cmpd="sng" w="9525">
            <a:solidFill>
              <a:srgbClr val="80E4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8"/>
          <p:cNvSpPr txBox="1"/>
          <p:nvPr>
            <p:ph idx="4294967295" type="title"/>
          </p:nvPr>
        </p:nvSpPr>
        <p:spPr>
          <a:xfrm>
            <a:off x="3377850" y="1747800"/>
            <a:ext cx="23883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STRUMENTI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E APPROCCI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PER </a:t>
            </a:r>
            <a:r>
              <a:rPr b="1" lang="it" sz="2400">
                <a:solidFill>
                  <a:srgbClr val="1D1B33"/>
                </a:solidFill>
              </a:rPr>
              <a:t>CONTINUARE</a:t>
            </a:r>
            <a:endParaRPr b="1" sz="2400">
              <a:solidFill>
                <a:srgbClr val="1D1B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LA SCOPERTA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33" name="Google Shape;433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/>
          <p:nvPr>
            <p:ph type="title"/>
          </p:nvPr>
        </p:nvSpPr>
        <p:spPr>
          <a:xfrm>
            <a:off x="542100" y="1771850"/>
            <a:ext cx="80598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Descrivi qui come intendi valutare che la classe abbia raggiunto gli obiettivi di apprendimento prefissati.</a:t>
            </a:r>
            <a:endParaRPr/>
          </a:p>
        </p:txBody>
      </p:sp>
      <p:sp>
        <p:nvSpPr>
          <p:cNvPr id="439" name="Google Shape;439;p69"/>
          <p:cNvSpPr txBox="1"/>
          <p:nvPr>
            <p:ph idx="2" type="title"/>
          </p:nvPr>
        </p:nvSpPr>
        <p:spPr>
          <a:xfrm>
            <a:off x="542100" y="594800"/>
            <a:ext cx="80598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Valutazione del raggiungimento degli obiettivi di apprendimento</a:t>
            </a:r>
            <a:endParaRPr/>
          </a:p>
        </p:txBody>
      </p:sp>
      <p:sp>
        <p:nvSpPr>
          <p:cNvPr id="440" name="Google Shape;440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0"/>
          <p:cNvSpPr txBox="1"/>
          <p:nvPr>
            <p:ph type="title"/>
          </p:nvPr>
        </p:nvSpPr>
        <p:spPr>
          <a:xfrm>
            <a:off x="534750" y="990100"/>
            <a:ext cx="80598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Quali problemi ha affrontato la classe durante la sperimentazione? Quali soluzioni e materiali di supporto possono aiutare a superare questi ostacoli?</a:t>
            </a:r>
            <a:endParaRPr/>
          </a:p>
        </p:txBody>
      </p:sp>
      <p:graphicFrame>
        <p:nvGraphicFramePr>
          <p:cNvPr id="446" name="Google Shape;446;p70"/>
          <p:cNvGraphicFramePr/>
          <p:nvPr/>
        </p:nvGraphicFramePr>
        <p:xfrm>
          <a:off x="669475" y="176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PROBLEMA:</a:t>
                      </a:r>
                      <a:endParaRPr b="1">
                        <a:solidFill>
                          <a:srgbClr val="80E4BB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7" name="Google Shape;447;p70"/>
          <p:cNvGraphicFramePr/>
          <p:nvPr/>
        </p:nvGraphicFramePr>
        <p:xfrm>
          <a:off x="4925775" y="176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SOLUZIONE: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8" name="Google Shape;448;p70"/>
          <p:cNvGraphicFramePr/>
          <p:nvPr/>
        </p:nvGraphicFramePr>
        <p:xfrm>
          <a:off x="669475" y="323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ESERCIZIO DI ALLENAMENTO: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9" name="Google Shape;449;p70"/>
          <p:cNvGraphicFramePr/>
          <p:nvPr/>
        </p:nvGraphicFramePr>
        <p:xfrm>
          <a:off x="4925775" y="323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RISORSE DI SUPPORTO: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0" name="Google Shape;450;p70"/>
          <p:cNvSpPr txBox="1"/>
          <p:nvPr>
            <p:ph idx="2" type="title"/>
          </p:nvPr>
        </p:nvSpPr>
        <p:spPr>
          <a:xfrm>
            <a:off x="534750" y="54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Facilito autovalutazione e peer tutoring</a:t>
            </a:r>
            <a:endParaRPr/>
          </a:p>
        </p:txBody>
      </p:sp>
      <p:sp>
        <p:nvSpPr>
          <p:cNvPr id="451" name="Google Shape;451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1"/>
          <p:cNvSpPr txBox="1"/>
          <p:nvPr>
            <p:ph type="title"/>
          </p:nvPr>
        </p:nvSpPr>
        <p:spPr>
          <a:xfrm>
            <a:off x="534750" y="990100"/>
            <a:ext cx="8059800" cy="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cosa ha funzionato? Che cosa andrebbe migliorato?</a:t>
            </a:r>
            <a:endParaRPr/>
          </a:p>
        </p:txBody>
      </p:sp>
      <p:graphicFrame>
        <p:nvGraphicFramePr>
          <p:cNvPr id="457" name="Google Shape;457;p71"/>
          <p:cNvGraphicFramePr/>
          <p:nvPr/>
        </p:nvGraphicFramePr>
        <p:xfrm>
          <a:off x="669475" y="176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MANTENERE:</a:t>
                      </a:r>
                      <a:endParaRPr b="1">
                        <a:solidFill>
                          <a:srgbClr val="80E4BB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58" name="Google Shape;458;p71"/>
          <p:cNvGraphicFramePr/>
          <p:nvPr/>
        </p:nvGraphicFramePr>
        <p:xfrm>
          <a:off x="4925775" y="176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MIGLIORARE</a:t>
                      </a: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59" name="Google Shape;459;p71"/>
          <p:cNvGraphicFramePr/>
          <p:nvPr/>
        </p:nvGraphicFramePr>
        <p:xfrm>
          <a:off x="669475" y="323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RIDURRE</a:t>
                      </a: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60" name="Google Shape;460;p71"/>
          <p:cNvGraphicFramePr/>
          <p:nvPr/>
        </p:nvGraphicFramePr>
        <p:xfrm>
          <a:off x="4925775" y="323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TOGLIERE</a:t>
                      </a:r>
                      <a:r>
                        <a:rPr b="1" lang="it">
                          <a:solidFill>
                            <a:srgbClr val="80E4BB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:</a:t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8B82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E4B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1" name="Google Shape;461;p71"/>
          <p:cNvSpPr txBox="1"/>
          <p:nvPr>
            <p:ph idx="2" type="title"/>
          </p:nvPr>
        </p:nvSpPr>
        <p:spPr>
          <a:xfrm>
            <a:off x="534750" y="54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Facilito la raccolta di feedback costruttivi</a:t>
            </a:r>
            <a:endParaRPr/>
          </a:p>
        </p:txBody>
      </p:sp>
      <p:sp>
        <p:nvSpPr>
          <p:cNvPr id="462" name="Google Shape;462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2"/>
          <p:cNvSpPr txBox="1"/>
          <p:nvPr>
            <p:ph idx="4294967295" type="body"/>
          </p:nvPr>
        </p:nvSpPr>
        <p:spPr>
          <a:xfrm>
            <a:off x="5387975" y="1637375"/>
            <a:ext cx="2990100" cy="26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600"/>
              <a:t>Puoi invitare gli studenti a s</a:t>
            </a:r>
            <a:r>
              <a:rPr lang="it" sz="1600"/>
              <a:t>cattare una foto dall’alto durante/dopo l’attività per documentare e riflettere sul proprio processo di apprendimento. </a:t>
            </a:r>
            <a:endParaRPr sz="1600"/>
          </a:p>
        </p:txBody>
      </p:sp>
      <p:pic>
        <p:nvPicPr>
          <p:cNvPr id="468" name="Google Shape;46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050" y="1637363"/>
            <a:ext cx="4267203" cy="262116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2"/>
          <p:cNvSpPr txBox="1"/>
          <p:nvPr>
            <p:ph idx="2" type="title"/>
          </p:nvPr>
        </p:nvSpPr>
        <p:spPr>
          <a:xfrm>
            <a:off x="525350" y="502950"/>
            <a:ext cx="8520600" cy="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sta cambiando il mio modo di apprendere? </a:t>
            </a:r>
            <a:endParaRPr b="0"/>
          </a:p>
        </p:txBody>
      </p:sp>
      <p:sp>
        <p:nvSpPr>
          <p:cNvPr id="470" name="Google Shape;470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3"/>
          <p:cNvSpPr txBox="1"/>
          <p:nvPr>
            <p:ph type="title"/>
          </p:nvPr>
        </p:nvSpPr>
        <p:spPr>
          <a:xfrm>
            <a:off x="534750" y="1189225"/>
            <a:ext cx="8088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Quali sono state le</a:t>
            </a:r>
            <a:r>
              <a:rPr lang="it"/>
              <a:t> </a:t>
            </a:r>
            <a:r>
              <a:rPr b="1" lang="it">
                <a:solidFill>
                  <a:srgbClr val="80E4BB"/>
                </a:solidFill>
              </a:rPr>
              <a:t>fonti d’ispirazione degli studenti?</a:t>
            </a:r>
            <a:r>
              <a:rPr b="1" lang="it">
                <a:solidFill>
                  <a:srgbClr val="80E4BB"/>
                </a:solidFill>
              </a:rPr>
              <a:t> Li elenco qui sotto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...</a:t>
            </a:r>
            <a:endParaRPr/>
          </a:p>
        </p:txBody>
      </p:sp>
      <p:sp>
        <p:nvSpPr>
          <p:cNvPr id="476" name="Google Shape;476;p73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Ricerco sempre di più</a:t>
            </a:r>
            <a:endParaRPr/>
          </a:p>
        </p:txBody>
      </p:sp>
      <p:sp>
        <p:nvSpPr>
          <p:cNvPr id="477" name="Google Shape;477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4"/>
          <p:cNvSpPr txBox="1"/>
          <p:nvPr>
            <p:ph type="title"/>
          </p:nvPr>
        </p:nvSpPr>
        <p:spPr>
          <a:xfrm>
            <a:off x="1386725" y="587700"/>
            <a:ext cx="29382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/>
              <a:t>FASE 6 </a:t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1D1B33"/>
                </a:solidFill>
              </a:rPr>
              <a:t>RACCONTO E CONDIVIDO</a:t>
            </a:r>
            <a:endParaRPr>
              <a:solidFill>
                <a:srgbClr val="1D1B33"/>
              </a:solidFill>
            </a:endParaRPr>
          </a:p>
        </p:txBody>
      </p:sp>
      <p:sp>
        <p:nvSpPr>
          <p:cNvPr id="483" name="Google Shape;483;p74"/>
          <p:cNvSpPr txBox="1"/>
          <p:nvPr>
            <p:ph idx="2" type="title"/>
          </p:nvPr>
        </p:nvSpPr>
        <p:spPr>
          <a:xfrm>
            <a:off x="4710700" y="671450"/>
            <a:ext cx="2938200" cy="3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È arrivato il momento di raccontare e condividere l’esperienza fatta con la classe per essere di </a:t>
            </a:r>
            <a:r>
              <a:rPr b="1" lang="it"/>
              <a:t>reciproco stimolo </a:t>
            </a:r>
            <a:r>
              <a:rPr lang="it"/>
              <a:t>e </a:t>
            </a:r>
            <a:r>
              <a:rPr b="1" lang="it"/>
              <a:t>invitare altri docenti a</a:t>
            </a:r>
            <a:r>
              <a:rPr b="1" lang="it"/>
              <a:t> sperimentare il tuo progetto</a:t>
            </a:r>
            <a:r>
              <a:rPr lang="it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Racconto e condivido</a:t>
            </a:r>
            <a:endParaRPr b="1"/>
          </a:p>
        </p:txBody>
      </p:sp>
      <p:sp>
        <p:nvSpPr>
          <p:cNvPr id="490" name="Google Shape;490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Le pagine sono bianche, sei tu designer di questo racconto!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Usa colori, testi, foto, screenshot, immagini per valorizzare e condividere al meglio l’esperienza fatta.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Raccontaci tutte le fasi di design dell’esperienza e se l’attività è stata finalizzata alla realizzazione di un prodotto, raccontaci in che modo è stato condiviso e valorizzato (con la classe, con le famiglie etc.)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1" name="Google Shape;491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3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sz="13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/>
          <p:nvPr>
            <p:ph type="title"/>
          </p:nvPr>
        </p:nvSpPr>
        <p:spPr>
          <a:xfrm>
            <a:off x="913500" y="910950"/>
            <a:ext cx="7317000" cy="3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02" name="Google Shape;202;p42"/>
          <p:cNvPicPr preferRelativeResize="0"/>
          <p:nvPr/>
        </p:nvPicPr>
        <p:blipFill rotWithShape="1">
          <a:blip r:embed="rId3">
            <a:alphaModFix/>
          </a:blip>
          <a:srcRect b="11453" l="-633" r="0" t="7600"/>
          <a:stretch/>
        </p:blipFill>
        <p:spPr>
          <a:xfrm>
            <a:off x="417525" y="586300"/>
            <a:ext cx="8187126" cy="42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2"/>
          <p:cNvSpPr txBox="1"/>
          <p:nvPr/>
        </p:nvSpPr>
        <p:spPr>
          <a:xfrm>
            <a:off x="6046250" y="1035600"/>
            <a:ext cx="2558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TROVARE LA SFIDA</a:t>
            </a:r>
            <a:endParaRPr sz="24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       E SCOPRIRE</a:t>
            </a:r>
            <a:endParaRPr sz="24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4" name="Google Shape;204;p42"/>
          <p:cNvSpPr/>
          <p:nvPr/>
        </p:nvSpPr>
        <p:spPr>
          <a:xfrm>
            <a:off x="6046250" y="1035600"/>
            <a:ext cx="2386200" cy="461700"/>
          </a:xfrm>
          <a:prstGeom prst="rect">
            <a:avLst/>
          </a:prstGeom>
          <a:noFill/>
          <a:ln cap="flat" cmpd="sng" w="28575">
            <a:solidFill>
              <a:srgbClr val="8B8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2"/>
          <p:cNvSpPr/>
          <p:nvPr/>
        </p:nvSpPr>
        <p:spPr>
          <a:xfrm>
            <a:off x="6518450" y="1497300"/>
            <a:ext cx="1521000" cy="346800"/>
          </a:xfrm>
          <a:prstGeom prst="rect">
            <a:avLst/>
          </a:prstGeom>
          <a:noFill/>
          <a:ln cap="flat" cmpd="sng" w="28575">
            <a:solidFill>
              <a:srgbClr val="80E4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2"/>
          <p:cNvSpPr/>
          <p:nvPr/>
        </p:nvSpPr>
        <p:spPr>
          <a:xfrm>
            <a:off x="6991250" y="2082175"/>
            <a:ext cx="1605600" cy="393600"/>
          </a:xfrm>
          <a:prstGeom prst="rect">
            <a:avLst/>
          </a:prstGeom>
          <a:noFill/>
          <a:ln cap="flat" cmpd="sng" w="28575">
            <a:solidFill>
              <a:srgbClr val="FEA6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2"/>
          <p:cNvSpPr txBox="1"/>
          <p:nvPr/>
        </p:nvSpPr>
        <p:spPr>
          <a:xfrm>
            <a:off x="599375" y="862650"/>
            <a:ext cx="2018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TROVARE UNA NUOVA SFIDA</a:t>
            </a:r>
            <a:endParaRPr sz="24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6903049" y="2048126"/>
            <a:ext cx="178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PROGETTARE</a:t>
            </a:r>
            <a:endParaRPr sz="24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9" name="Google Shape;209;p42"/>
          <p:cNvSpPr/>
          <p:nvPr/>
        </p:nvSpPr>
        <p:spPr>
          <a:xfrm>
            <a:off x="6564850" y="4280576"/>
            <a:ext cx="1926600" cy="346800"/>
          </a:xfrm>
          <a:prstGeom prst="rect">
            <a:avLst/>
          </a:prstGeom>
          <a:noFill/>
          <a:ln cap="flat" cmpd="sng" w="28575">
            <a:solidFill>
              <a:srgbClr val="FF56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2"/>
          <p:cNvSpPr txBox="1"/>
          <p:nvPr/>
        </p:nvSpPr>
        <p:spPr>
          <a:xfrm>
            <a:off x="6515300" y="4199125"/>
            <a:ext cx="20820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SPERIMENTARE</a:t>
            </a:r>
            <a:endParaRPr sz="24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1" name="Google Shape;211;p42"/>
          <p:cNvSpPr/>
          <p:nvPr/>
        </p:nvSpPr>
        <p:spPr>
          <a:xfrm>
            <a:off x="717575" y="4280575"/>
            <a:ext cx="1707600" cy="346800"/>
          </a:xfrm>
          <a:prstGeom prst="rect">
            <a:avLst/>
          </a:prstGeom>
          <a:noFill/>
          <a:ln cap="flat" cmpd="sng" w="28575">
            <a:solidFill>
              <a:srgbClr val="80E4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2"/>
          <p:cNvSpPr txBox="1"/>
          <p:nvPr/>
        </p:nvSpPr>
        <p:spPr>
          <a:xfrm>
            <a:off x="717575" y="4204375"/>
            <a:ext cx="178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RI-</a:t>
            </a:r>
            <a:r>
              <a:rPr lang="it" sz="24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SCOPRIRE</a:t>
            </a:r>
            <a:endParaRPr sz="24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3" name="Google Shape;213;p42"/>
          <p:cNvSpPr txBox="1"/>
          <p:nvPr/>
        </p:nvSpPr>
        <p:spPr>
          <a:xfrm>
            <a:off x="532875" y="3415350"/>
            <a:ext cx="170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1D1B33"/>
                </a:solidFill>
                <a:latin typeface="Dosis"/>
                <a:ea typeface="Dosis"/>
                <a:cs typeface="Dosis"/>
                <a:sym typeface="Dosis"/>
              </a:rPr>
              <a:t>RI-SCOPRIRE</a:t>
            </a:r>
            <a:endParaRPr sz="2400">
              <a:solidFill>
                <a:srgbClr val="1D1B3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4" name="Google Shape;214;p42"/>
          <p:cNvSpPr/>
          <p:nvPr/>
        </p:nvSpPr>
        <p:spPr>
          <a:xfrm>
            <a:off x="495675" y="3491550"/>
            <a:ext cx="1782000" cy="393600"/>
          </a:xfrm>
          <a:prstGeom prst="rect">
            <a:avLst/>
          </a:prstGeom>
          <a:noFill/>
          <a:ln cap="flat" cmpd="sng" w="28575">
            <a:solidFill>
              <a:srgbClr val="80E4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2"/>
          <p:cNvSpPr/>
          <p:nvPr/>
        </p:nvSpPr>
        <p:spPr>
          <a:xfrm>
            <a:off x="593200" y="910950"/>
            <a:ext cx="1926600" cy="817500"/>
          </a:xfrm>
          <a:prstGeom prst="rect">
            <a:avLst/>
          </a:prstGeom>
          <a:noFill/>
          <a:ln cap="flat" cmpd="sng" w="28575">
            <a:solidFill>
              <a:srgbClr val="8B8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2"/>
          <p:cNvSpPr txBox="1"/>
          <p:nvPr/>
        </p:nvSpPr>
        <p:spPr>
          <a:xfrm>
            <a:off x="-95192" y="23075"/>
            <a:ext cx="9098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1D1B33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 LA SPIRALE DELL’APPRENDIMENTO CREATIVO E IL PROCESSO DI DESIGN</a:t>
            </a:r>
            <a:r>
              <a:rPr lang="it" sz="2400">
                <a:solidFill>
                  <a:schemeClr val="lt1"/>
                </a:solidFill>
                <a:highlight>
                  <a:srgbClr val="FFFFFF"/>
                </a:highlight>
                <a:latin typeface="Dosis"/>
                <a:ea typeface="Dosis"/>
                <a:cs typeface="Dosis"/>
                <a:sym typeface="Dosis"/>
              </a:rPr>
              <a:t>?</a:t>
            </a:r>
            <a:endParaRPr sz="2400">
              <a:solidFill>
                <a:schemeClr val="lt1"/>
              </a:solidFill>
              <a:highlight>
                <a:srgbClr val="FFFFFF"/>
              </a:highlight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 txBox="1"/>
          <p:nvPr>
            <p:ph type="title"/>
          </p:nvPr>
        </p:nvSpPr>
        <p:spPr>
          <a:xfrm>
            <a:off x="1457475" y="710925"/>
            <a:ext cx="3056100" cy="3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/>
              <a:t>FASE</a:t>
            </a:r>
            <a:r>
              <a:rPr b="1" lang="it" sz="3600"/>
              <a:t> 1  </a:t>
            </a:r>
            <a:r>
              <a:rPr b="1" lang="it" sz="3600">
                <a:solidFill>
                  <a:srgbClr val="8B82FF"/>
                </a:solidFill>
              </a:rPr>
              <a:t>SCELGO LA MIA SFIDA!</a:t>
            </a:r>
            <a:endParaRPr b="1" sz="3600">
              <a:solidFill>
                <a:srgbClr val="8B82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Ogni giorno proponi modalità di </a:t>
            </a:r>
            <a:r>
              <a:rPr lang="it" sz="1600">
                <a:solidFill>
                  <a:srgbClr val="8B82FF"/>
                </a:solidFill>
              </a:rPr>
              <a:t>interazione</a:t>
            </a:r>
            <a:r>
              <a:rPr lang="it" sz="1600"/>
              <a:t> tra i tuoi </a:t>
            </a:r>
            <a:r>
              <a:rPr lang="it" sz="1600">
                <a:solidFill>
                  <a:srgbClr val="8B82FF"/>
                </a:solidFill>
              </a:rPr>
              <a:t>studenti</a:t>
            </a:r>
            <a:r>
              <a:rPr lang="it" sz="1600"/>
              <a:t> e i contenuti delle tue </a:t>
            </a:r>
            <a:r>
              <a:rPr lang="it" sz="1600">
                <a:solidFill>
                  <a:srgbClr val="8B82FF"/>
                </a:solidFill>
              </a:rPr>
              <a:t>materie</a:t>
            </a:r>
            <a:r>
              <a:rPr lang="it" sz="1600"/>
              <a:t>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8B82FF"/>
              </a:solidFill>
            </a:endParaRPr>
          </a:p>
        </p:txBody>
      </p:sp>
      <p:sp>
        <p:nvSpPr>
          <p:cNvPr id="222" name="Google Shape;222;p43"/>
          <p:cNvSpPr txBox="1"/>
          <p:nvPr>
            <p:ph idx="2" type="title"/>
          </p:nvPr>
        </p:nvSpPr>
        <p:spPr>
          <a:xfrm>
            <a:off x="4710700" y="658225"/>
            <a:ext cx="2938200" cy="3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Puoi seguire un processo di progettazione per essere più intenzionale e mettere in relazione i contenuti con gli interessi e le </a:t>
            </a:r>
            <a:r>
              <a:rPr lang="it" sz="1600">
                <a:solidFill>
                  <a:srgbClr val="8B82FF"/>
                </a:solidFill>
              </a:rPr>
              <a:t>passioni</a:t>
            </a:r>
            <a:r>
              <a:rPr lang="it" sz="1600"/>
              <a:t> dei tuoi studenti.</a:t>
            </a:r>
            <a:endParaRPr b="1" sz="1600">
              <a:solidFill>
                <a:srgbClr val="8B82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La sfida che stai per definire riguarda </a:t>
            </a:r>
            <a:r>
              <a:rPr lang="it" sz="1600"/>
              <a:t>la </a:t>
            </a:r>
            <a:r>
              <a:rPr b="1" lang="it" sz="1600">
                <a:solidFill>
                  <a:srgbClr val="8B82FF"/>
                </a:solidFill>
              </a:rPr>
              <a:t>progettazione di un’attività didattica</a:t>
            </a:r>
            <a:r>
              <a:rPr lang="it" sz="1600"/>
              <a:t>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/>
              <a:t>In qualsiasi momento del percorso formativo potrai annotare pensieri e idee che andranno a definire la tua sfida sempre di più. Puoi utilizzare le prossime slide e duplicarle se necessario.</a:t>
            </a:r>
            <a:endParaRPr sz="1600"/>
          </a:p>
        </p:txBody>
      </p:sp>
      <p:sp>
        <p:nvSpPr>
          <p:cNvPr id="223" name="Google Shape;223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/>
          <p:nvPr/>
        </p:nvSpPr>
        <p:spPr>
          <a:xfrm>
            <a:off x="2742750" y="742500"/>
            <a:ext cx="3658500" cy="3658500"/>
          </a:xfrm>
          <a:prstGeom prst="ellipse">
            <a:avLst/>
          </a:prstGeom>
          <a:solidFill>
            <a:srgbClr val="8B82FF"/>
          </a:solidFill>
          <a:ln cap="flat" cmpd="sng" w="9525">
            <a:solidFill>
              <a:srgbClr val="8B82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4"/>
          <p:cNvSpPr txBox="1"/>
          <p:nvPr>
            <p:ph idx="4294967295" type="title"/>
          </p:nvPr>
        </p:nvSpPr>
        <p:spPr>
          <a:xfrm>
            <a:off x="3536850" y="1747800"/>
            <a:ext cx="20703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STRUMENTI E APPROCCI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PER TROVARE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lt1"/>
                </a:solidFill>
              </a:rPr>
              <a:t>LA SFIDA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230" name="Google Shape;23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/>
          <p:nvPr/>
        </p:nvSpPr>
        <p:spPr>
          <a:xfrm>
            <a:off x="7865275" y="2434225"/>
            <a:ext cx="878700" cy="87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5"/>
          <p:cNvSpPr txBox="1"/>
          <p:nvPr/>
        </p:nvSpPr>
        <p:spPr>
          <a:xfrm>
            <a:off x="216411" y="4688978"/>
            <a:ext cx="328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t" sz="7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70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5"/>
          <p:cNvSpPr txBox="1"/>
          <p:nvPr/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23293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01.</a:t>
            </a:r>
            <a:endParaRPr b="1" sz="70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5">
            <a:hlinkClick r:id="rId3"/>
          </p:cNvPr>
          <p:cNvSpPr txBox="1"/>
          <p:nvPr/>
        </p:nvSpPr>
        <p:spPr>
          <a:xfrm>
            <a:off x="6941909" y="4701171"/>
            <a:ext cx="17199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600">
                <a:solidFill>
                  <a:srgbClr val="1D212E"/>
                </a:solidFill>
                <a:latin typeface="Montserrat"/>
                <a:ea typeface="Montserrat"/>
                <a:cs typeface="Montserrat"/>
                <a:sym typeface="Montserrat"/>
              </a:rPr>
              <a:t>LATTECREATIVE.COM</a:t>
            </a:r>
            <a:endParaRPr b="1" sz="600">
              <a:solidFill>
                <a:srgbClr val="1D21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45"/>
          <p:cNvSpPr/>
          <p:nvPr/>
        </p:nvSpPr>
        <p:spPr>
          <a:xfrm>
            <a:off x="0" y="186500"/>
            <a:ext cx="394200" cy="248100"/>
          </a:xfrm>
          <a:prstGeom prst="rect">
            <a:avLst/>
          </a:prstGeom>
          <a:solidFill>
            <a:srgbClr val="95EB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5EBFE"/>
              </a:solidFill>
            </a:endParaRPr>
          </a:p>
        </p:txBody>
      </p:sp>
      <p:sp>
        <p:nvSpPr>
          <p:cNvPr id="240" name="Google Shape;240;p45"/>
          <p:cNvSpPr/>
          <p:nvPr/>
        </p:nvSpPr>
        <p:spPr>
          <a:xfrm>
            <a:off x="264150" y="186500"/>
            <a:ext cx="248100" cy="248100"/>
          </a:xfrm>
          <a:prstGeom prst="ellipse">
            <a:avLst/>
          </a:prstGeom>
          <a:solidFill>
            <a:srgbClr val="95EB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5"/>
          <p:cNvSpPr txBox="1"/>
          <p:nvPr/>
        </p:nvSpPr>
        <p:spPr>
          <a:xfrm>
            <a:off x="150750" y="183200"/>
            <a:ext cx="394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45"/>
          <p:cNvSpPr txBox="1"/>
          <p:nvPr/>
        </p:nvSpPr>
        <p:spPr>
          <a:xfrm rot="5400000">
            <a:off x="7904000" y="2583250"/>
            <a:ext cx="879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F12B68"/>
                </a:solidFill>
                <a:latin typeface="Montserrat"/>
                <a:ea typeface="Montserrat"/>
                <a:cs typeface="Montserrat"/>
                <a:sym typeface="Montserrat"/>
              </a:rPr>
              <a:t>ATTIVITÀ </a:t>
            </a:r>
            <a:endParaRPr b="1" sz="900">
              <a:solidFill>
                <a:srgbClr val="F12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900">
                <a:solidFill>
                  <a:srgbClr val="F12B68"/>
                </a:solidFill>
                <a:latin typeface="Montserrat"/>
                <a:ea typeface="Montserrat"/>
                <a:cs typeface="Montserrat"/>
                <a:sym typeface="Montserrat"/>
              </a:rPr>
              <a:t>CON I DOCENTI </a:t>
            </a:r>
            <a:endParaRPr b="1" sz="900">
              <a:solidFill>
                <a:srgbClr val="F12B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5"/>
          <p:cNvSpPr txBox="1"/>
          <p:nvPr/>
        </p:nvSpPr>
        <p:spPr>
          <a:xfrm>
            <a:off x="481925" y="163750"/>
            <a:ext cx="3468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23293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Agenda</a:t>
            </a:r>
            <a:endParaRPr sz="700">
              <a:solidFill>
                <a:srgbClr val="23293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244" name="Google Shape;244;p45"/>
          <p:cNvGraphicFramePr/>
          <p:nvPr/>
        </p:nvGraphicFramePr>
        <p:xfrm>
          <a:off x="544963" y="9732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{160323D7-0810-4B8A-ADE5-165DB20AA764}</a:tableStyleId>
              </a:tblPr>
              <a:tblGrid>
                <a:gridCol w="2538925"/>
                <a:gridCol w="4108500"/>
                <a:gridCol w="850950"/>
              </a:tblGrid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PRESENTAZIONE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Perché siamo qui e regole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AM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ICE BREAK ALIENO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Warm up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10:10 AM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FACCIAMOCI UN SELFIE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Identità, tono di voce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10:20 AM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ELEVATOR PITCH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Tono di voce, messaggio, tematiche, percezione, target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AM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F12B6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PAUSA 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F12B6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11:20 AM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PRESENTAZIONE 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Perché siamo qui e regole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11.30 AM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LA MONGOLFIERA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Mappatura pain points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11:35 AM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RIFORMIAMOCI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Analisi flusso formazione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12:30 PM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5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F12B6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PAUSA PRANZO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F12B6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13:00 PM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2B68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12B68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FUTUREME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Visione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PM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RICOSTRUIAMOCI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Modellizzazione e scalabilità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14:45 PM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 CASSETTA DEGLI ATTREZZI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Gerarchia e suddivisione presentazione dei contenuti 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15:35 PM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8FA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700">
                          <a:solidFill>
                            <a:srgbClr val="F12B6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CHIUSURA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700">
                          <a:solidFill>
                            <a:srgbClr val="23293C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Recap, prossimi passi, feedback finale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700">
                          <a:solidFill>
                            <a:srgbClr val="23293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16:20 PM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8FA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5" name="Google Shape;245;p45"/>
          <p:cNvSpPr txBox="1"/>
          <p:nvPr/>
        </p:nvSpPr>
        <p:spPr>
          <a:xfrm>
            <a:off x="453975" y="465100"/>
            <a:ext cx="42744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23293C"/>
                </a:solidFill>
                <a:latin typeface="Montserrat"/>
                <a:ea typeface="Montserrat"/>
                <a:cs typeface="Montserrat"/>
                <a:sym typeface="Montserrat"/>
              </a:rPr>
              <a:t>Agenda delle attività</a:t>
            </a:r>
            <a:endParaRPr b="1" sz="2400">
              <a:solidFill>
                <a:srgbClr val="2329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6" name="Google Shape;24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9725" y="528700"/>
            <a:ext cx="394200" cy="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>
            <p:ph type="title"/>
          </p:nvPr>
        </p:nvSpPr>
        <p:spPr>
          <a:xfrm>
            <a:off x="913500" y="1189225"/>
            <a:ext cx="7317000" cy="3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252" name="Google Shape;252;p46"/>
          <p:cNvSpPr txBox="1"/>
          <p:nvPr>
            <p:ph idx="2" type="title"/>
          </p:nvPr>
        </p:nvSpPr>
        <p:spPr>
          <a:xfrm>
            <a:off x="534750" y="57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Sogni/Cose che vorrei esistessero nella mia didattica</a:t>
            </a:r>
            <a:endParaRPr/>
          </a:p>
        </p:txBody>
      </p:sp>
      <p:sp>
        <p:nvSpPr>
          <p:cNvPr id="253" name="Google Shape;25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54" name="Google Shape;254;p46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</a:t>
            </a:r>
            <a:r>
              <a:rPr lang="it"/>
              <a:t>trumenti e risorse per</a:t>
            </a:r>
            <a:r>
              <a:rPr b="1" lang="it"/>
              <a:t> trovare la sfida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/>
          <p:nvPr>
            <p:ph type="title"/>
          </p:nvPr>
        </p:nvSpPr>
        <p:spPr>
          <a:xfrm>
            <a:off x="913500" y="1560925"/>
            <a:ext cx="73170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260" name="Google Shape;260;p47"/>
          <p:cNvSpPr txBox="1"/>
          <p:nvPr>
            <p:ph idx="2" type="title"/>
          </p:nvPr>
        </p:nvSpPr>
        <p:spPr>
          <a:xfrm>
            <a:off x="527975" y="576675"/>
            <a:ext cx="852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Lamentele</a:t>
            </a:r>
            <a:r>
              <a:rPr lang="it"/>
              <a:t>/Cose che vorrei fossero migliori nella mia didattica</a:t>
            </a:r>
            <a:endParaRPr/>
          </a:p>
        </p:txBody>
      </p:sp>
      <p:sp>
        <p:nvSpPr>
          <p:cNvPr id="261" name="Google Shape;26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62" name="Google Shape;262;p47"/>
          <p:cNvSpPr txBox="1"/>
          <p:nvPr>
            <p:ph type="title"/>
          </p:nvPr>
        </p:nvSpPr>
        <p:spPr>
          <a:xfrm>
            <a:off x="462150" y="53300"/>
            <a:ext cx="805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risorse per</a:t>
            </a:r>
            <a:r>
              <a:rPr b="1" lang="it"/>
              <a:t> trovare la sfida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